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5"/>
  </p:notesMasterIdLst>
  <p:handoutMasterIdLst>
    <p:handoutMasterId r:id="rId16"/>
  </p:handoutMasterIdLst>
  <p:sldIdLst>
    <p:sldId id="311" r:id="rId2"/>
    <p:sldId id="313" r:id="rId3"/>
    <p:sldId id="314" r:id="rId4"/>
    <p:sldId id="323" r:id="rId5"/>
    <p:sldId id="324" r:id="rId6"/>
    <p:sldId id="315" r:id="rId7"/>
    <p:sldId id="319" r:id="rId8"/>
    <p:sldId id="320" r:id="rId9"/>
    <p:sldId id="321" r:id="rId10"/>
    <p:sldId id="322" r:id="rId11"/>
    <p:sldId id="325" r:id="rId12"/>
    <p:sldId id="326" r:id="rId13"/>
    <p:sldId id="327" r:id="rId14"/>
  </p:sldIdLst>
  <p:sldSz cx="9144000" cy="6858000" type="screen4x3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ka" initials="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8548" autoAdjust="0"/>
  </p:normalViewPr>
  <p:slideViewPr>
    <p:cSldViewPr>
      <p:cViewPr>
        <p:scale>
          <a:sx n="73" d="100"/>
          <a:sy n="7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A9273-496E-48BF-8E62-44F25EE92FB9}" type="datetimeFigureOut">
              <a:rPr lang="hu-HU" smtClean="0"/>
              <a:t>2020.12.03.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914A9-4ECC-4A74-B313-1EE8EB813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0920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B7CB2-CA96-4B95-AF36-0927CAE07491}" type="datetimeFigureOut">
              <a:rPr lang="hu-HU" smtClean="0"/>
              <a:t>2020.12.03.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5651F-8C3A-4A57-B12D-1B7972F7C5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9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53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>
                <a:solidFill>
                  <a:prstClr val="black"/>
                </a:solidFill>
              </a:rPr>
              <a:pPr/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58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>
                <a:solidFill>
                  <a:prstClr val="black"/>
                </a:solidFill>
              </a:rPr>
              <a:pPr/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5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5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1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89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12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536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1" y="0"/>
            <a:ext cx="228430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0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0627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 userDrawn="1"/>
        </p:nvSpPr>
        <p:spPr>
          <a:xfrm>
            <a:off x="1" y="0"/>
            <a:ext cx="2284308" cy="6858000"/>
          </a:xfrm>
          <a:prstGeom prst="rect">
            <a:avLst/>
          </a:prstGeom>
          <a:solidFill>
            <a:srgbClr val="EBEBE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2" name="Group 4"/>
          <p:cNvGrpSpPr>
            <a:grpSpLocks noChangeAspect="1"/>
          </p:cNvGrpSpPr>
          <p:nvPr userDrawn="1"/>
        </p:nvGrpSpPr>
        <p:grpSpPr bwMode="auto">
          <a:xfrm>
            <a:off x="78380" y="4937760"/>
            <a:ext cx="2135483" cy="1426464"/>
            <a:chOff x="2927" y="94"/>
            <a:chExt cx="2686" cy="1346"/>
          </a:xfrm>
        </p:grpSpPr>
        <p:sp>
          <p:nvSpPr>
            <p:cNvPr id="5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27" y="94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4" name="Freeform 6"/>
            <p:cNvSpPr>
              <a:spLocks noEditPoints="1"/>
            </p:cNvSpPr>
            <p:nvPr userDrawn="1"/>
          </p:nvSpPr>
          <p:spPr bwMode="auto">
            <a:xfrm>
              <a:off x="4097" y="184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2 h 331"/>
                <a:gd name="T28" fmla="*/ 105 w 159"/>
                <a:gd name="T29" fmla="*/ 238 h 331"/>
                <a:gd name="T30" fmla="*/ 132 w 159"/>
                <a:gd name="T31" fmla="*/ 251 h 331"/>
                <a:gd name="T32" fmla="*/ 134 w 159"/>
                <a:gd name="T33" fmla="*/ 241 h 331"/>
                <a:gd name="T34" fmla="*/ 138 w 159"/>
                <a:gd name="T35" fmla="*/ 254 h 331"/>
                <a:gd name="T36" fmla="*/ 119 w 159"/>
                <a:gd name="T37" fmla="*/ 232 h 331"/>
                <a:gd name="T38" fmla="*/ 103 w 159"/>
                <a:gd name="T39" fmla="*/ 174 h 331"/>
                <a:gd name="T40" fmla="*/ 126 w 159"/>
                <a:gd name="T41" fmla="*/ 197 h 331"/>
                <a:gd name="T42" fmla="*/ 102 w 159"/>
                <a:gd name="T43" fmla="*/ 195 h 331"/>
                <a:gd name="T44" fmla="*/ 109 w 159"/>
                <a:gd name="T45" fmla="*/ 136 h 331"/>
                <a:gd name="T46" fmla="*/ 127 w 159"/>
                <a:gd name="T47" fmla="*/ 144 h 331"/>
                <a:gd name="T48" fmla="*/ 133 w 159"/>
                <a:gd name="T49" fmla="*/ 195 h 331"/>
                <a:gd name="T50" fmla="*/ 139 w 159"/>
                <a:gd name="T51" fmla="*/ 114 h 331"/>
                <a:gd name="T52" fmla="*/ 97 w 159"/>
                <a:gd name="T53" fmla="*/ 35 h 331"/>
                <a:gd name="T54" fmla="*/ 133 w 159"/>
                <a:gd name="T55" fmla="*/ 78 h 331"/>
                <a:gd name="T56" fmla="*/ 79 w 159"/>
                <a:gd name="T57" fmla="*/ 22 h 331"/>
                <a:gd name="T58" fmla="*/ 62 w 159"/>
                <a:gd name="T59" fmla="*/ 5 h 331"/>
                <a:gd name="T60" fmla="*/ 80 w 159"/>
                <a:gd name="T61" fmla="*/ 12 h 331"/>
                <a:gd name="T62" fmla="*/ 71 w 159"/>
                <a:gd name="T63" fmla="*/ 35 h 331"/>
                <a:gd name="T64" fmla="*/ 64 w 159"/>
                <a:gd name="T65" fmla="*/ 75 h 331"/>
                <a:gd name="T66" fmla="*/ 27 w 159"/>
                <a:gd name="T67" fmla="*/ 72 h 331"/>
                <a:gd name="T68" fmla="*/ 19 w 159"/>
                <a:gd name="T69" fmla="*/ 68 h 331"/>
                <a:gd name="T70" fmla="*/ 20 w 159"/>
                <a:gd name="T71" fmla="*/ 103 h 331"/>
                <a:gd name="T72" fmla="*/ 13 w 159"/>
                <a:gd name="T73" fmla="*/ 72 h 331"/>
                <a:gd name="T74" fmla="*/ 3 w 159"/>
                <a:gd name="T75" fmla="*/ 177 h 331"/>
                <a:gd name="T76" fmla="*/ 66 w 159"/>
                <a:gd name="T77" fmla="*/ 324 h 331"/>
                <a:gd name="T78" fmla="*/ 47 w 159"/>
                <a:gd name="T79" fmla="*/ 279 h 331"/>
                <a:gd name="T80" fmla="*/ 78 w 159"/>
                <a:gd name="T81" fmla="*/ 302 h 331"/>
                <a:gd name="T82" fmla="*/ 18 w 159"/>
                <a:gd name="T83" fmla="*/ 251 h 331"/>
                <a:gd name="T84" fmla="*/ 55 w 159"/>
                <a:gd name="T85" fmla="*/ 251 h 331"/>
                <a:gd name="T86" fmla="*/ 3 w 159"/>
                <a:gd name="T87" fmla="*/ 226 h 331"/>
                <a:gd name="T88" fmla="*/ 34 w 159"/>
                <a:gd name="T89" fmla="*/ 177 h 331"/>
                <a:gd name="T90" fmla="*/ 57 w 159"/>
                <a:gd name="T91" fmla="*/ 177 h 331"/>
                <a:gd name="T92" fmla="*/ 18 w 159"/>
                <a:gd name="T93" fmla="*/ 149 h 331"/>
                <a:gd name="T94" fmla="*/ 55 w 159"/>
                <a:gd name="T95" fmla="*/ 149 h 331"/>
                <a:gd name="T96" fmla="*/ 146 w 159"/>
                <a:gd name="T97" fmla="*/ 121 h 331"/>
                <a:gd name="T98" fmla="*/ 81 w 159"/>
                <a:gd name="T99" fmla="*/ 308 h 331"/>
                <a:gd name="T100" fmla="*/ 125 w 159"/>
                <a:gd name="T101" fmla="*/ 311 h 331"/>
                <a:gd name="T102" fmla="*/ 142 w 159"/>
                <a:gd name="T103" fmla="*/ 295 h 331"/>
                <a:gd name="T104" fmla="*/ 144 w 159"/>
                <a:gd name="T105" fmla="*/ 264 h 331"/>
                <a:gd name="T106" fmla="*/ 123 w 159"/>
                <a:gd name="T107" fmla="*/ 115 h 331"/>
                <a:gd name="T108" fmla="*/ 130 w 159"/>
                <a:gd name="T109" fmla="*/ 103 h 331"/>
                <a:gd name="T110" fmla="*/ 80 w 159"/>
                <a:gd name="T111" fmla="*/ 116 h 331"/>
                <a:gd name="T112" fmla="*/ 57 w 159"/>
                <a:gd name="T113" fmla="*/ 102 h 331"/>
                <a:gd name="T114" fmla="*/ 37 w 159"/>
                <a:gd name="T115" fmla="*/ 112 h 331"/>
                <a:gd name="T116" fmla="*/ 84 w 159"/>
                <a:gd name="T117" fmla="*/ 49 h 331"/>
                <a:gd name="T118" fmla="*/ 102 w 159"/>
                <a:gd name="T119" fmla="*/ 63 h 331"/>
                <a:gd name="T120" fmla="*/ 52 w 159"/>
                <a:gd name="T121" fmla="*/ 58 h 331"/>
                <a:gd name="T122" fmla="*/ 33 w 159"/>
                <a:gd name="T123" fmla="*/ 6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6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7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9" y="70"/>
                    <a:pt x="9" y="72"/>
                  </a:cubicBezTo>
                  <a:cubicBezTo>
                    <a:pt x="9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9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9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6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1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1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5"/>
                    <a:pt x="130" y="245"/>
                    <a:pt x="130" y="245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9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lnTo>
                    <a:pt x="113" y="249"/>
                  </a:ln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12" y="136"/>
                    <a:pt x="112" y="136"/>
                    <a:pt x="112" y="136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0" y="136"/>
                    <a:pt x="120" y="136"/>
                    <a:pt x="120" y="136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1"/>
                    <a:pt x="149" y="261"/>
                    <a:pt x="149" y="261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4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6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4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9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7"/>
                  </a:cubicBezTo>
                  <a:cubicBezTo>
                    <a:pt x="41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5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1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1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6"/>
                    <a:pt x="82" y="266"/>
                    <a:pt x="82" y="266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1" y="261"/>
                    <a:pt x="101" y="261"/>
                    <a:pt x="101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3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3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3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8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8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3744" y="1067"/>
              <a:ext cx="147" cy="114"/>
            </a:xfrm>
            <a:custGeom>
              <a:avLst/>
              <a:gdLst>
                <a:gd name="T0" fmla="*/ 54 w 62"/>
                <a:gd name="T1" fmla="*/ 40 h 48"/>
                <a:gd name="T2" fmla="*/ 57 w 62"/>
                <a:gd name="T3" fmla="*/ 46 h 48"/>
                <a:gd name="T4" fmla="*/ 61 w 62"/>
                <a:gd name="T5" fmla="*/ 47 h 48"/>
                <a:gd name="T6" fmla="*/ 62 w 62"/>
                <a:gd name="T7" fmla="*/ 47 h 48"/>
                <a:gd name="T8" fmla="*/ 60 w 62"/>
                <a:gd name="T9" fmla="*/ 48 h 48"/>
                <a:gd name="T10" fmla="*/ 50 w 62"/>
                <a:gd name="T11" fmla="*/ 47 h 48"/>
                <a:gd name="T12" fmla="*/ 48 w 62"/>
                <a:gd name="T13" fmla="*/ 47 h 48"/>
                <a:gd name="T14" fmla="*/ 49 w 62"/>
                <a:gd name="T15" fmla="*/ 46 h 48"/>
                <a:gd name="T16" fmla="*/ 49 w 62"/>
                <a:gd name="T17" fmla="*/ 44 h 48"/>
                <a:gd name="T18" fmla="*/ 46 w 62"/>
                <a:gd name="T19" fmla="*/ 12 h 48"/>
                <a:gd name="T20" fmla="*/ 46 w 62"/>
                <a:gd name="T21" fmla="*/ 12 h 48"/>
                <a:gd name="T22" fmla="*/ 31 w 62"/>
                <a:gd name="T23" fmla="*/ 44 h 48"/>
                <a:gd name="T24" fmla="*/ 29 w 62"/>
                <a:gd name="T25" fmla="*/ 48 h 48"/>
                <a:gd name="T26" fmla="*/ 27 w 62"/>
                <a:gd name="T27" fmla="*/ 45 h 48"/>
                <a:gd name="T28" fmla="*/ 20 w 62"/>
                <a:gd name="T29" fmla="*/ 31 h 48"/>
                <a:gd name="T30" fmla="*/ 11 w 62"/>
                <a:gd name="T31" fmla="*/ 13 h 48"/>
                <a:gd name="T32" fmla="*/ 11 w 62"/>
                <a:gd name="T33" fmla="*/ 13 h 48"/>
                <a:gd name="T34" fmla="*/ 9 w 62"/>
                <a:gd name="T35" fmla="*/ 42 h 48"/>
                <a:gd name="T36" fmla="*/ 9 w 62"/>
                <a:gd name="T37" fmla="*/ 45 h 48"/>
                <a:gd name="T38" fmla="*/ 10 w 62"/>
                <a:gd name="T39" fmla="*/ 47 h 48"/>
                <a:gd name="T40" fmla="*/ 13 w 62"/>
                <a:gd name="T41" fmla="*/ 47 h 48"/>
                <a:gd name="T42" fmla="*/ 13 w 62"/>
                <a:gd name="T43" fmla="*/ 47 h 48"/>
                <a:gd name="T44" fmla="*/ 12 w 62"/>
                <a:gd name="T45" fmla="*/ 48 h 48"/>
                <a:gd name="T46" fmla="*/ 6 w 62"/>
                <a:gd name="T47" fmla="*/ 48 h 48"/>
                <a:gd name="T48" fmla="*/ 1 w 62"/>
                <a:gd name="T49" fmla="*/ 48 h 48"/>
                <a:gd name="T50" fmla="*/ 0 w 62"/>
                <a:gd name="T51" fmla="*/ 47 h 48"/>
                <a:gd name="T52" fmla="*/ 1 w 62"/>
                <a:gd name="T53" fmla="*/ 47 h 48"/>
                <a:gd name="T54" fmla="*/ 2 w 62"/>
                <a:gd name="T55" fmla="*/ 47 h 48"/>
                <a:gd name="T56" fmla="*/ 5 w 62"/>
                <a:gd name="T57" fmla="*/ 42 h 48"/>
                <a:gd name="T58" fmla="*/ 9 w 62"/>
                <a:gd name="T59" fmla="*/ 1 h 48"/>
                <a:gd name="T60" fmla="*/ 10 w 62"/>
                <a:gd name="T61" fmla="*/ 0 h 48"/>
                <a:gd name="T62" fmla="*/ 11 w 62"/>
                <a:gd name="T63" fmla="*/ 1 h 48"/>
                <a:gd name="T64" fmla="*/ 30 w 62"/>
                <a:gd name="T65" fmla="*/ 40 h 48"/>
                <a:gd name="T66" fmla="*/ 48 w 62"/>
                <a:gd name="T67" fmla="*/ 1 h 48"/>
                <a:gd name="T68" fmla="*/ 49 w 62"/>
                <a:gd name="T69" fmla="*/ 0 h 48"/>
                <a:gd name="T70" fmla="*/ 50 w 62"/>
                <a:gd name="T71" fmla="*/ 2 h 48"/>
                <a:gd name="T72" fmla="*/ 54 w 62"/>
                <a:gd name="T7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48">
                  <a:moveTo>
                    <a:pt x="54" y="40"/>
                  </a:moveTo>
                  <a:cubicBezTo>
                    <a:pt x="54" y="42"/>
                    <a:pt x="55" y="46"/>
                    <a:pt x="57" y="46"/>
                  </a:cubicBezTo>
                  <a:cubicBezTo>
                    <a:pt x="59" y="47"/>
                    <a:pt x="61" y="47"/>
                    <a:pt x="61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2" y="48"/>
                    <a:pt x="61" y="48"/>
                    <a:pt x="60" y="48"/>
                  </a:cubicBezTo>
                  <a:cubicBezTo>
                    <a:pt x="59" y="48"/>
                    <a:pt x="52" y="48"/>
                    <a:pt x="50" y="47"/>
                  </a:cubicBezTo>
                  <a:cubicBezTo>
                    <a:pt x="49" y="47"/>
                    <a:pt x="48" y="47"/>
                    <a:pt x="48" y="47"/>
                  </a:cubicBezTo>
                  <a:cubicBezTo>
                    <a:pt x="48" y="47"/>
                    <a:pt x="48" y="46"/>
                    <a:pt x="49" y="46"/>
                  </a:cubicBezTo>
                  <a:cubicBezTo>
                    <a:pt x="49" y="46"/>
                    <a:pt x="49" y="45"/>
                    <a:pt x="49" y="4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9" y="47"/>
                    <a:pt x="29" y="48"/>
                    <a:pt x="29" y="48"/>
                  </a:cubicBezTo>
                  <a:cubicBezTo>
                    <a:pt x="28" y="48"/>
                    <a:pt x="28" y="47"/>
                    <a:pt x="27" y="45"/>
                  </a:cubicBezTo>
                  <a:cubicBezTo>
                    <a:pt x="25" y="42"/>
                    <a:pt x="20" y="31"/>
                    <a:pt x="20" y="31"/>
                  </a:cubicBezTo>
                  <a:cubicBezTo>
                    <a:pt x="19" y="29"/>
                    <a:pt x="12" y="15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6"/>
                    <a:pt x="9" y="46"/>
                    <a:pt x="10" y="47"/>
                  </a:cubicBezTo>
                  <a:cubicBezTo>
                    <a:pt x="11" y="47"/>
                    <a:pt x="12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2" y="48"/>
                  </a:cubicBezTo>
                  <a:cubicBezTo>
                    <a:pt x="10" y="48"/>
                    <a:pt x="7" y="48"/>
                    <a:pt x="6" y="48"/>
                  </a:cubicBezTo>
                  <a:cubicBezTo>
                    <a:pt x="6" y="48"/>
                    <a:pt x="3" y="48"/>
                    <a:pt x="1" y="48"/>
                  </a:cubicBezTo>
                  <a:cubicBezTo>
                    <a:pt x="0" y="48"/>
                    <a:pt x="0" y="48"/>
                    <a:pt x="0" y="47"/>
                  </a:cubicBezTo>
                  <a:cubicBezTo>
                    <a:pt x="0" y="47"/>
                    <a:pt x="0" y="47"/>
                    <a:pt x="1" y="47"/>
                  </a:cubicBezTo>
                  <a:cubicBezTo>
                    <a:pt x="1" y="47"/>
                    <a:pt x="2" y="47"/>
                    <a:pt x="2" y="47"/>
                  </a:cubicBezTo>
                  <a:cubicBezTo>
                    <a:pt x="5" y="46"/>
                    <a:pt x="5" y="44"/>
                    <a:pt x="5" y="4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0"/>
                    <a:pt x="49" y="0"/>
                  </a:cubicBezTo>
                  <a:cubicBezTo>
                    <a:pt x="49" y="0"/>
                    <a:pt x="50" y="1"/>
                    <a:pt x="50" y="2"/>
                  </a:cubicBezTo>
                  <a:lnTo>
                    <a:pt x="54" y="4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6" name="Freeform 8"/>
            <p:cNvSpPr>
              <a:spLocks/>
            </p:cNvSpPr>
            <p:nvPr userDrawn="1"/>
          </p:nvSpPr>
          <p:spPr bwMode="auto">
            <a:xfrm>
              <a:off x="3903" y="1086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10 w 14"/>
                <a:gd name="T3" fmla="*/ 36 h 40"/>
                <a:gd name="T4" fmla="*/ 11 w 14"/>
                <a:gd name="T5" fmla="*/ 39 h 40"/>
                <a:gd name="T6" fmla="*/ 14 w 14"/>
                <a:gd name="T7" fmla="*/ 39 h 40"/>
                <a:gd name="T8" fmla="*/ 14 w 14"/>
                <a:gd name="T9" fmla="*/ 39 h 40"/>
                <a:gd name="T10" fmla="*/ 14 w 14"/>
                <a:gd name="T11" fmla="*/ 40 h 40"/>
                <a:gd name="T12" fmla="*/ 7 w 14"/>
                <a:gd name="T13" fmla="*/ 40 h 40"/>
                <a:gd name="T14" fmla="*/ 1 w 14"/>
                <a:gd name="T15" fmla="*/ 40 h 40"/>
                <a:gd name="T16" fmla="*/ 0 w 14"/>
                <a:gd name="T17" fmla="*/ 39 h 40"/>
                <a:gd name="T18" fmla="*/ 1 w 14"/>
                <a:gd name="T19" fmla="*/ 39 h 40"/>
                <a:gd name="T20" fmla="*/ 3 w 14"/>
                <a:gd name="T21" fmla="*/ 39 h 40"/>
                <a:gd name="T22" fmla="*/ 4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1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7 w 14"/>
                <a:gd name="T39" fmla="*/ 0 h 40"/>
                <a:gd name="T40" fmla="*/ 12 w 14"/>
                <a:gd name="T41" fmla="*/ 0 h 40"/>
                <a:gd name="T42" fmla="*/ 13 w 14"/>
                <a:gd name="T43" fmla="*/ 1 h 40"/>
                <a:gd name="T44" fmla="*/ 13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0" y="1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7" name="Freeform 9"/>
            <p:cNvSpPr>
              <a:spLocks/>
            </p:cNvSpPr>
            <p:nvPr userDrawn="1"/>
          </p:nvSpPr>
          <p:spPr bwMode="auto">
            <a:xfrm>
              <a:off x="3955" y="1084"/>
              <a:ext cx="104" cy="97"/>
            </a:xfrm>
            <a:custGeom>
              <a:avLst/>
              <a:gdLst>
                <a:gd name="T0" fmla="*/ 7 w 44"/>
                <a:gd name="T1" fmla="*/ 34 h 41"/>
                <a:gd name="T2" fmla="*/ 10 w 44"/>
                <a:gd name="T3" fmla="*/ 40 h 41"/>
                <a:gd name="T4" fmla="*/ 12 w 44"/>
                <a:gd name="T5" fmla="*/ 40 h 41"/>
                <a:gd name="T6" fmla="*/ 13 w 44"/>
                <a:gd name="T7" fmla="*/ 40 h 41"/>
                <a:gd name="T8" fmla="*/ 12 w 44"/>
                <a:gd name="T9" fmla="*/ 41 h 41"/>
                <a:gd name="T10" fmla="*/ 6 w 44"/>
                <a:gd name="T11" fmla="*/ 41 h 41"/>
                <a:gd name="T12" fmla="*/ 1 w 44"/>
                <a:gd name="T13" fmla="*/ 41 h 41"/>
                <a:gd name="T14" fmla="*/ 0 w 44"/>
                <a:gd name="T15" fmla="*/ 40 h 41"/>
                <a:gd name="T16" fmla="*/ 0 w 44"/>
                <a:gd name="T17" fmla="*/ 40 h 41"/>
                <a:gd name="T18" fmla="*/ 2 w 44"/>
                <a:gd name="T19" fmla="*/ 40 h 41"/>
                <a:gd name="T20" fmla="*/ 4 w 44"/>
                <a:gd name="T21" fmla="*/ 33 h 41"/>
                <a:gd name="T22" fmla="*/ 4 w 44"/>
                <a:gd name="T23" fmla="*/ 3 h 41"/>
                <a:gd name="T24" fmla="*/ 5 w 44"/>
                <a:gd name="T25" fmla="*/ 0 h 41"/>
                <a:gd name="T26" fmla="*/ 7 w 44"/>
                <a:gd name="T27" fmla="*/ 2 h 41"/>
                <a:gd name="T28" fmla="*/ 24 w 44"/>
                <a:gd name="T29" fmla="*/ 20 h 41"/>
                <a:gd name="T30" fmla="*/ 37 w 44"/>
                <a:gd name="T31" fmla="*/ 33 h 41"/>
                <a:gd name="T32" fmla="*/ 36 w 44"/>
                <a:gd name="T33" fmla="*/ 7 h 41"/>
                <a:gd name="T34" fmla="*/ 34 w 44"/>
                <a:gd name="T35" fmla="*/ 2 h 41"/>
                <a:gd name="T36" fmla="*/ 32 w 44"/>
                <a:gd name="T37" fmla="*/ 2 h 41"/>
                <a:gd name="T38" fmla="*/ 31 w 44"/>
                <a:gd name="T39" fmla="*/ 1 h 41"/>
                <a:gd name="T40" fmla="*/ 32 w 44"/>
                <a:gd name="T41" fmla="*/ 1 h 41"/>
                <a:gd name="T42" fmla="*/ 38 w 44"/>
                <a:gd name="T43" fmla="*/ 1 h 41"/>
                <a:gd name="T44" fmla="*/ 43 w 44"/>
                <a:gd name="T45" fmla="*/ 1 h 41"/>
                <a:gd name="T46" fmla="*/ 44 w 44"/>
                <a:gd name="T47" fmla="*/ 1 h 41"/>
                <a:gd name="T48" fmla="*/ 43 w 44"/>
                <a:gd name="T49" fmla="*/ 2 h 41"/>
                <a:gd name="T50" fmla="*/ 42 w 44"/>
                <a:gd name="T51" fmla="*/ 2 h 41"/>
                <a:gd name="T52" fmla="*/ 40 w 44"/>
                <a:gd name="T53" fmla="*/ 7 h 41"/>
                <a:gd name="T54" fmla="*/ 40 w 44"/>
                <a:gd name="T55" fmla="*/ 37 h 41"/>
                <a:gd name="T56" fmla="*/ 39 w 44"/>
                <a:gd name="T57" fmla="*/ 41 h 41"/>
                <a:gd name="T58" fmla="*/ 35 w 44"/>
                <a:gd name="T59" fmla="*/ 38 h 41"/>
                <a:gd name="T60" fmla="*/ 21 w 44"/>
                <a:gd name="T61" fmla="*/ 24 h 41"/>
                <a:gd name="T62" fmla="*/ 7 w 44"/>
                <a:gd name="T63" fmla="*/ 9 h 41"/>
                <a:gd name="T64" fmla="*/ 7 w 44"/>
                <a:gd name="T6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1">
                  <a:moveTo>
                    <a:pt x="7" y="34"/>
                  </a:moveTo>
                  <a:cubicBezTo>
                    <a:pt x="8" y="38"/>
                    <a:pt x="8" y="39"/>
                    <a:pt x="10" y="40"/>
                  </a:cubicBezTo>
                  <a:cubicBezTo>
                    <a:pt x="10" y="40"/>
                    <a:pt x="12" y="40"/>
                    <a:pt x="12" y="40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13" y="41"/>
                    <a:pt x="12" y="41"/>
                    <a:pt x="12" y="41"/>
                  </a:cubicBezTo>
                  <a:cubicBezTo>
                    <a:pt x="9" y="41"/>
                    <a:pt x="6" y="41"/>
                    <a:pt x="6" y="41"/>
                  </a:cubicBezTo>
                  <a:cubicBezTo>
                    <a:pt x="5" y="41"/>
                    <a:pt x="3" y="41"/>
                    <a:pt x="1" y="41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4" y="39"/>
                    <a:pt x="4" y="38"/>
                    <a:pt x="4" y="3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3"/>
                    <a:pt x="16" y="11"/>
                    <a:pt x="24" y="20"/>
                  </a:cubicBezTo>
                  <a:cubicBezTo>
                    <a:pt x="29" y="25"/>
                    <a:pt x="35" y="32"/>
                    <a:pt x="37" y="33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4"/>
                    <a:pt x="36" y="3"/>
                    <a:pt x="34" y="2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1" y="2"/>
                    <a:pt x="31" y="1"/>
                  </a:cubicBezTo>
                  <a:cubicBezTo>
                    <a:pt x="31" y="1"/>
                    <a:pt x="32" y="1"/>
                    <a:pt x="32" y="1"/>
                  </a:cubicBezTo>
                  <a:cubicBezTo>
                    <a:pt x="35" y="1"/>
                    <a:pt x="37" y="1"/>
                    <a:pt x="38" y="1"/>
                  </a:cubicBezTo>
                  <a:cubicBezTo>
                    <a:pt x="39" y="1"/>
                    <a:pt x="40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0" y="2"/>
                    <a:pt x="40" y="4"/>
                    <a:pt x="40" y="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1"/>
                    <a:pt x="40" y="41"/>
                    <a:pt x="39" y="41"/>
                  </a:cubicBezTo>
                  <a:cubicBezTo>
                    <a:pt x="39" y="41"/>
                    <a:pt x="38" y="41"/>
                    <a:pt x="35" y="38"/>
                  </a:cubicBezTo>
                  <a:cubicBezTo>
                    <a:pt x="34" y="37"/>
                    <a:pt x="27" y="30"/>
                    <a:pt x="21" y="24"/>
                  </a:cubicBezTo>
                  <a:cubicBezTo>
                    <a:pt x="15" y="17"/>
                    <a:pt x="8" y="11"/>
                    <a:pt x="7" y="9"/>
                  </a:cubicBezTo>
                  <a:lnTo>
                    <a:pt x="7" y="3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4076" y="1086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10 w 14"/>
                <a:gd name="T3" fmla="*/ 36 h 40"/>
                <a:gd name="T4" fmla="*/ 11 w 14"/>
                <a:gd name="T5" fmla="*/ 39 h 40"/>
                <a:gd name="T6" fmla="*/ 14 w 14"/>
                <a:gd name="T7" fmla="*/ 39 h 40"/>
                <a:gd name="T8" fmla="*/ 14 w 14"/>
                <a:gd name="T9" fmla="*/ 39 h 40"/>
                <a:gd name="T10" fmla="*/ 14 w 14"/>
                <a:gd name="T11" fmla="*/ 40 h 40"/>
                <a:gd name="T12" fmla="*/ 7 w 14"/>
                <a:gd name="T13" fmla="*/ 40 h 40"/>
                <a:gd name="T14" fmla="*/ 1 w 14"/>
                <a:gd name="T15" fmla="*/ 40 h 40"/>
                <a:gd name="T16" fmla="*/ 0 w 14"/>
                <a:gd name="T17" fmla="*/ 39 h 40"/>
                <a:gd name="T18" fmla="*/ 1 w 14"/>
                <a:gd name="T19" fmla="*/ 39 h 40"/>
                <a:gd name="T20" fmla="*/ 3 w 14"/>
                <a:gd name="T21" fmla="*/ 39 h 40"/>
                <a:gd name="T22" fmla="*/ 4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1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7 w 14"/>
                <a:gd name="T39" fmla="*/ 0 h 40"/>
                <a:gd name="T40" fmla="*/ 12 w 14"/>
                <a:gd name="T41" fmla="*/ 0 h 40"/>
                <a:gd name="T42" fmla="*/ 13 w 14"/>
                <a:gd name="T43" fmla="*/ 1 h 40"/>
                <a:gd name="T44" fmla="*/ 13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0" y="1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4128" y="1084"/>
              <a:ext cx="52" cy="99"/>
            </a:xfrm>
            <a:custGeom>
              <a:avLst/>
              <a:gdLst>
                <a:gd name="T0" fmla="*/ 1 w 22"/>
                <a:gd name="T1" fmla="*/ 40 h 42"/>
                <a:gd name="T2" fmla="*/ 0 w 22"/>
                <a:gd name="T3" fmla="*/ 38 h 42"/>
                <a:gd name="T4" fmla="*/ 0 w 22"/>
                <a:gd name="T5" fmla="*/ 33 h 42"/>
                <a:gd name="T6" fmla="*/ 0 w 22"/>
                <a:gd name="T7" fmla="*/ 32 h 42"/>
                <a:gd name="T8" fmla="*/ 1 w 22"/>
                <a:gd name="T9" fmla="*/ 32 h 42"/>
                <a:gd name="T10" fmla="*/ 1 w 22"/>
                <a:gd name="T11" fmla="*/ 34 h 42"/>
                <a:gd name="T12" fmla="*/ 10 w 22"/>
                <a:gd name="T13" fmla="*/ 39 h 42"/>
                <a:gd name="T14" fmla="*/ 18 w 22"/>
                <a:gd name="T15" fmla="*/ 32 h 42"/>
                <a:gd name="T16" fmla="*/ 11 w 22"/>
                <a:gd name="T17" fmla="*/ 23 h 42"/>
                <a:gd name="T18" fmla="*/ 9 w 22"/>
                <a:gd name="T19" fmla="*/ 21 h 42"/>
                <a:gd name="T20" fmla="*/ 1 w 22"/>
                <a:gd name="T21" fmla="*/ 10 h 42"/>
                <a:gd name="T22" fmla="*/ 13 w 22"/>
                <a:gd name="T23" fmla="*/ 0 h 42"/>
                <a:gd name="T24" fmla="*/ 18 w 22"/>
                <a:gd name="T25" fmla="*/ 1 h 42"/>
                <a:gd name="T26" fmla="*/ 20 w 22"/>
                <a:gd name="T27" fmla="*/ 1 h 42"/>
                <a:gd name="T28" fmla="*/ 21 w 22"/>
                <a:gd name="T29" fmla="*/ 2 h 42"/>
                <a:gd name="T30" fmla="*/ 21 w 22"/>
                <a:gd name="T31" fmla="*/ 7 h 42"/>
                <a:gd name="T32" fmla="*/ 20 w 22"/>
                <a:gd name="T33" fmla="*/ 8 h 42"/>
                <a:gd name="T34" fmla="*/ 20 w 22"/>
                <a:gd name="T35" fmla="*/ 8 h 42"/>
                <a:gd name="T36" fmla="*/ 19 w 22"/>
                <a:gd name="T37" fmla="*/ 5 h 42"/>
                <a:gd name="T38" fmla="*/ 12 w 22"/>
                <a:gd name="T39" fmla="*/ 2 h 42"/>
                <a:gd name="T40" fmla="*/ 5 w 22"/>
                <a:gd name="T41" fmla="*/ 8 h 42"/>
                <a:gd name="T42" fmla="*/ 12 w 22"/>
                <a:gd name="T43" fmla="*/ 17 h 42"/>
                <a:gd name="T44" fmla="*/ 13 w 22"/>
                <a:gd name="T45" fmla="*/ 18 h 42"/>
                <a:gd name="T46" fmla="*/ 22 w 22"/>
                <a:gd name="T47" fmla="*/ 31 h 42"/>
                <a:gd name="T48" fmla="*/ 17 w 22"/>
                <a:gd name="T49" fmla="*/ 40 h 42"/>
                <a:gd name="T50" fmla="*/ 8 w 22"/>
                <a:gd name="T51" fmla="*/ 42 h 42"/>
                <a:gd name="T52" fmla="*/ 1 w 22"/>
                <a:gd name="T53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42">
                  <a:moveTo>
                    <a:pt x="1" y="40"/>
                  </a:moveTo>
                  <a:cubicBezTo>
                    <a:pt x="0" y="40"/>
                    <a:pt x="0" y="40"/>
                    <a:pt x="0" y="38"/>
                  </a:cubicBezTo>
                  <a:cubicBezTo>
                    <a:pt x="0" y="36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3"/>
                    <a:pt x="1" y="33"/>
                    <a:pt x="1" y="34"/>
                  </a:cubicBezTo>
                  <a:cubicBezTo>
                    <a:pt x="2" y="38"/>
                    <a:pt x="6" y="39"/>
                    <a:pt x="10" y="39"/>
                  </a:cubicBezTo>
                  <a:cubicBezTo>
                    <a:pt x="15" y="39"/>
                    <a:pt x="18" y="36"/>
                    <a:pt x="18" y="32"/>
                  </a:cubicBezTo>
                  <a:cubicBezTo>
                    <a:pt x="18" y="29"/>
                    <a:pt x="16" y="27"/>
                    <a:pt x="11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3" y="17"/>
                    <a:pt x="1" y="14"/>
                    <a:pt x="1" y="10"/>
                  </a:cubicBezTo>
                  <a:cubicBezTo>
                    <a:pt x="1" y="4"/>
                    <a:pt x="6" y="0"/>
                    <a:pt x="13" y="0"/>
                  </a:cubicBezTo>
                  <a:cubicBezTo>
                    <a:pt x="15" y="0"/>
                    <a:pt x="17" y="1"/>
                    <a:pt x="18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2"/>
                    <a:pt x="21" y="4"/>
                    <a:pt x="21" y="7"/>
                  </a:cubicBezTo>
                  <a:cubicBezTo>
                    <a:pt x="21" y="8"/>
                    <a:pt x="21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19" y="6"/>
                    <a:pt x="19" y="5"/>
                  </a:cubicBezTo>
                  <a:cubicBezTo>
                    <a:pt x="19" y="4"/>
                    <a:pt x="17" y="2"/>
                    <a:pt x="12" y="2"/>
                  </a:cubicBezTo>
                  <a:cubicBezTo>
                    <a:pt x="8" y="2"/>
                    <a:pt x="5" y="4"/>
                    <a:pt x="5" y="8"/>
                  </a:cubicBezTo>
                  <a:cubicBezTo>
                    <a:pt x="5" y="11"/>
                    <a:pt x="6" y="13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20" y="23"/>
                    <a:pt x="22" y="26"/>
                    <a:pt x="22" y="31"/>
                  </a:cubicBezTo>
                  <a:cubicBezTo>
                    <a:pt x="22" y="34"/>
                    <a:pt x="21" y="37"/>
                    <a:pt x="17" y="40"/>
                  </a:cubicBezTo>
                  <a:cubicBezTo>
                    <a:pt x="15" y="41"/>
                    <a:pt x="11" y="42"/>
                    <a:pt x="8" y="42"/>
                  </a:cubicBezTo>
                  <a:cubicBezTo>
                    <a:pt x="6" y="42"/>
                    <a:pt x="3" y="41"/>
                    <a:pt x="1" y="4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4194" y="1084"/>
              <a:ext cx="83" cy="97"/>
            </a:xfrm>
            <a:custGeom>
              <a:avLst/>
              <a:gdLst>
                <a:gd name="T0" fmla="*/ 20 w 35"/>
                <a:gd name="T1" fmla="*/ 26 h 41"/>
                <a:gd name="T2" fmla="*/ 20 w 35"/>
                <a:gd name="T3" fmla="*/ 37 h 41"/>
                <a:gd name="T4" fmla="*/ 22 w 35"/>
                <a:gd name="T5" fmla="*/ 40 h 41"/>
                <a:gd name="T6" fmla="*/ 25 w 35"/>
                <a:gd name="T7" fmla="*/ 40 h 41"/>
                <a:gd name="T8" fmla="*/ 25 w 35"/>
                <a:gd name="T9" fmla="*/ 40 h 41"/>
                <a:gd name="T10" fmla="*/ 24 w 35"/>
                <a:gd name="T11" fmla="*/ 41 h 41"/>
                <a:gd name="T12" fmla="*/ 18 w 35"/>
                <a:gd name="T13" fmla="*/ 41 h 41"/>
                <a:gd name="T14" fmla="*/ 12 w 35"/>
                <a:gd name="T15" fmla="*/ 41 h 41"/>
                <a:gd name="T16" fmla="*/ 11 w 35"/>
                <a:gd name="T17" fmla="*/ 40 h 41"/>
                <a:gd name="T18" fmla="*/ 12 w 35"/>
                <a:gd name="T19" fmla="*/ 40 h 41"/>
                <a:gd name="T20" fmla="*/ 13 w 35"/>
                <a:gd name="T21" fmla="*/ 40 h 41"/>
                <a:gd name="T22" fmla="*/ 15 w 35"/>
                <a:gd name="T23" fmla="*/ 37 h 41"/>
                <a:gd name="T24" fmla="*/ 15 w 35"/>
                <a:gd name="T25" fmla="*/ 26 h 41"/>
                <a:gd name="T26" fmla="*/ 15 w 35"/>
                <a:gd name="T27" fmla="*/ 4 h 41"/>
                <a:gd name="T28" fmla="*/ 7 w 35"/>
                <a:gd name="T29" fmla="*/ 4 h 41"/>
                <a:gd name="T30" fmla="*/ 2 w 35"/>
                <a:gd name="T31" fmla="*/ 5 h 41"/>
                <a:gd name="T32" fmla="*/ 1 w 35"/>
                <a:gd name="T33" fmla="*/ 7 h 41"/>
                <a:gd name="T34" fmla="*/ 0 w 35"/>
                <a:gd name="T35" fmla="*/ 7 h 41"/>
                <a:gd name="T36" fmla="*/ 0 w 35"/>
                <a:gd name="T37" fmla="*/ 7 h 41"/>
                <a:gd name="T38" fmla="*/ 1 w 35"/>
                <a:gd name="T39" fmla="*/ 1 h 41"/>
                <a:gd name="T40" fmla="*/ 2 w 35"/>
                <a:gd name="T41" fmla="*/ 0 h 41"/>
                <a:gd name="T42" fmla="*/ 4 w 35"/>
                <a:gd name="T43" fmla="*/ 1 h 41"/>
                <a:gd name="T44" fmla="*/ 8 w 35"/>
                <a:gd name="T45" fmla="*/ 1 h 41"/>
                <a:gd name="T46" fmla="*/ 29 w 35"/>
                <a:gd name="T47" fmla="*/ 1 h 41"/>
                <a:gd name="T48" fmla="*/ 33 w 35"/>
                <a:gd name="T49" fmla="*/ 1 h 41"/>
                <a:gd name="T50" fmla="*/ 34 w 35"/>
                <a:gd name="T51" fmla="*/ 1 h 41"/>
                <a:gd name="T52" fmla="*/ 35 w 35"/>
                <a:gd name="T53" fmla="*/ 1 h 41"/>
                <a:gd name="T54" fmla="*/ 34 w 35"/>
                <a:gd name="T55" fmla="*/ 7 h 41"/>
                <a:gd name="T56" fmla="*/ 34 w 35"/>
                <a:gd name="T57" fmla="*/ 8 h 41"/>
                <a:gd name="T58" fmla="*/ 34 w 35"/>
                <a:gd name="T59" fmla="*/ 7 h 41"/>
                <a:gd name="T60" fmla="*/ 33 w 35"/>
                <a:gd name="T61" fmla="*/ 7 h 41"/>
                <a:gd name="T62" fmla="*/ 27 w 35"/>
                <a:gd name="T63" fmla="*/ 4 h 41"/>
                <a:gd name="T64" fmla="*/ 20 w 35"/>
                <a:gd name="T65" fmla="*/ 4 h 41"/>
                <a:gd name="T66" fmla="*/ 20 w 35"/>
                <a:gd name="T6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1">
                  <a:moveTo>
                    <a:pt x="20" y="26"/>
                  </a:moveTo>
                  <a:cubicBezTo>
                    <a:pt x="20" y="31"/>
                    <a:pt x="20" y="35"/>
                    <a:pt x="20" y="37"/>
                  </a:cubicBezTo>
                  <a:cubicBezTo>
                    <a:pt x="21" y="38"/>
                    <a:pt x="21" y="39"/>
                    <a:pt x="22" y="40"/>
                  </a:cubicBezTo>
                  <a:cubicBezTo>
                    <a:pt x="23" y="40"/>
                    <a:pt x="24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4" y="41"/>
                  </a:cubicBezTo>
                  <a:cubicBezTo>
                    <a:pt x="22" y="41"/>
                    <a:pt x="18" y="41"/>
                    <a:pt x="18" y="41"/>
                  </a:cubicBezTo>
                  <a:cubicBezTo>
                    <a:pt x="18" y="41"/>
                    <a:pt x="14" y="41"/>
                    <a:pt x="12" y="41"/>
                  </a:cubicBezTo>
                  <a:cubicBezTo>
                    <a:pt x="12" y="41"/>
                    <a:pt x="11" y="41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14" y="40"/>
                    <a:pt x="15" y="38"/>
                    <a:pt x="15" y="37"/>
                  </a:cubicBezTo>
                  <a:cubicBezTo>
                    <a:pt x="15" y="35"/>
                    <a:pt x="15" y="31"/>
                    <a:pt x="15" y="2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6" y="1"/>
                    <a:pt x="8" y="1"/>
                    <a:pt x="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" y="1"/>
                    <a:pt x="32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4" y="7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5"/>
                    <a:pt x="32" y="4"/>
                    <a:pt x="27" y="4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20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1" name="Freeform 13"/>
            <p:cNvSpPr>
              <a:spLocks noEditPoints="1"/>
            </p:cNvSpPr>
            <p:nvPr userDrawn="1"/>
          </p:nvSpPr>
          <p:spPr bwMode="auto">
            <a:xfrm>
              <a:off x="4289" y="1086"/>
              <a:ext cx="97" cy="95"/>
            </a:xfrm>
            <a:custGeom>
              <a:avLst/>
              <a:gdLst>
                <a:gd name="T0" fmla="*/ 5 w 41"/>
                <a:gd name="T1" fmla="*/ 15 h 40"/>
                <a:gd name="T2" fmla="*/ 5 w 41"/>
                <a:gd name="T3" fmla="*/ 4 h 40"/>
                <a:gd name="T4" fmla="*/ 2 w 41"/>
                <a:gd name="T5" fmla="*/ 1 h 40"/>
                <a:gd name="T6" fmla="*/ 0 w 41"/>
                <a:gd name="T7" fmla="*/ 1 h 40"/>
                <a:gd name="T8" fmla="*/ 0 w 41"/>
                <a:gd name="T9" fmla="*/ 1 h 40"/>
                <a:gd name="T10" fmla="*/ 1 w 41"/>
                <a:gd name="T11" fmla="*/ 0 h 40"/>
                <a:gd name="T12" fmla="*/ 7 w 41"/>
                <a:gd name="T13" fmla="*/ 0 h 40"/>
                <a:gd name="T14" fmla="*/ 14 w 41"/>
                <a:gd name="T15" fmla="*/ 0 h 40"/>
                <a:gd name="T16" fmla="*/ 24 w 41"/>
                <a:gd name="T17" fmla="*/ 2 h 40"/>
                <a:gd name="T18" fmla="*/ 28 w 41"/>
                <a:gd name="T19" fmla="*/ 10 h 40"/>
                <a:gd name="T20" fmla="*/ 21 w 41"/>
                <a:gd name="T21" fmla="*/ 22 h 40"/>
                <a:gd name="T22" fmla="*/ 33 w 41"/>
                <a:gd name="T23" fmla="*/ 35 h 40"/>
                <a:gd name="T24" fmla="*/ 39 w 41"/>
                <a:gd name="T25" fmla="*/ 39 h 40"/>
                <a:gd name="T26" fmla="*/ 41 w 41"/>
                <a:gd name="T27" fmla="*/ 39 h 40"/>
                <a:gd name="T28" fmla="*/ 41 w 41"/>
                <a:gd name="T29" fmla="*/ 39 h 40"/>
                <a:gd name="T30" fmla="*/ 40 w 41"/>
                <a:gd name="T31" fmla="*/ 40 h 40"/>
                <a:gd name="T32" fmla="*/ 36 w 41"/>
                <a:gd name="T33" fmla="*/ 40 h 40"/>
                <a:gd name="T34" fmla="*/ 31 w 41"/>
                <a:gd name="T35" fmla="*/ 39 h 40"/>
                <a:gd name="T36" fmla="*/ 23 w 41"/>
                <a:gd name="T37" fmla="*/ 31 h 40"/>
                <a:gd name="T38" fmla="*/ 17 w 41"/>
                <a:gd name="T39" fmla="*/ 23 h 40"/>
                <a:gd name="T40" fmla="*/ 17 w 41"/>
                <a:gd name="T41" fmla="*/ 23 h 40"/>
                <a:gd name="T42" fmla="*/ 10 w 41"/>
                <a:gd name="T43" fmla="*/ 23 h 40"/>
                <a:gd name="T44" fmla="*/ 9 w 41"/>
                <a:gd name="T45" fmla="*/ 23 h 40"/>
                <a:gd name="T46" fmla="*/ 9 w 41"/>
                <a:gd name="T47" fmla="*/ 25 h 40"/>
                <a:gd name="T48" fmla="*/ 10 w 41"/>
                <a:gd name="T49" fmla="*/ 36 h 40"/>
                <a:gd name="T50" fmla="*/ 12 w 41"/>
                <a:gd name="T51" fmla="*/ 39 h 40"/>
                <a:gd name="T52" fmla="*/ 14 w 41"/>
                <a:gd name="T53" fmla="*/ 39 h 40"/>
                <a:gd name="T54" fmla="*/ 15 w 41"/>
                <a:gd name="T55" fmla="*/ 39 h 40"/>
                <a:gd name="T56" fmla="*/ 14 w 41"/>
                <a:gd name="T57" fmla="*/ 40 h 40"/>
                <a:gd name="T58" fmla="*/ 7 w 41"/>
                <a:gd name="T59" fmla="*/ 40 h 40"/>
                <a:gd name="T60" fmla="*/ 2 w 41"/>
                <a:gd name="T61" fmla="*/ 40 h 40"/>
                <a:gd name="T62" fmla="*/ 1 w 41"/>
                <a:gd name="T63" fmla="*/ 39 h 40"/>
                <a:gd name="T64" fmla="*/ 1 w 41"/>
                <a:gd name="T65" fmla="*/ 39 h 40"/>
                <a:gd name="T66" fmla="*/ 3 w 41"/>
                <a:gd name="T67" fmla="*/ 39 h 40"/>
                <a:gd name="T68" fmla="*/ 4 w 41"/>
                <a:gd name="T69" fmla="*/ 36 h 40"/>
                <a:gd name="T70" fmla="*/ 5 w 41"/>
                <a:gd name="T71" fmla="*/ 25 h 40"/>
                <a:gd name="T72" fmla="*/ 5 w 41"/>
                <a:gd name="T73" fmla="*/ 15 h 40"/>
                <a:gd name="T74" fmla="*/ 9 w 41"/>
                <a:gd name="T75" fmla="*/ 20 h 40"/>
                <a:gd name="T76" fmla="*/ 10 w 41"/>
                <a:gd name="T77" fmla="*/ 20 h 40"/>
                <a:gd name="T78" fmla="*/ 16 w 41"/>
                <a:gd name="T79" fmla="*/ 21 h 40"/>
                <a:gd name="T80" fmla="*/ 20 w 41"/>
                <a:gd name="T81" fmla="*/ 20 h 40"/>
                <a:gd name="T82" fmla="*/ 23 w 41"/>
                <a:gd name="T83" fmla="*/ 12 h 40"/>
                <a:gd name="T84" fmla="*/ 14 w 41"/>
                <a:gd name="T85" fmla="*/ 2 h 40"/>
                <a:gd name="T86" fmla="*/ 10 w 41"/>
                <a:gd name="T87" fmla="*/ 2 h 40"/>
                <a:gd name="T88" fmla="*/ 9 w 41"/>
                <a:gd name="T89" fmla="*/ 3 h 40"/>
                <a:gd name="T90" fmla="*/ 9 w 41"/>
                <a:gd name="T9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12" y="0"/>
                    <a:pt x="14" y="0"/>
                  </a:cubicBezTo>
                  <a:cubicBezTo>
                    <a:pt x="18" y="0"/>
                    <a:pt x="21" y="0"/>
                    <a:pt x="24" y="2"/>
                  </a:cubicBezTo>
                  <a:cubicBezTo>
                    <a:pt x="26" y="3"/>
                    <a:pt x="28" y="6"/>
                    <a:pt x="28" y="10"/>
                  </a:cubicBezTo>
                  <a:cubicBezTo>
                    <a:pt x="28" y="13"/>
                    <a:pt x="26" y="17"/>
                    <a:pt x="21" y="22"/>
                  </a:cubicBezTo>
                  <a:cubicBezTo>
                    <a:pt x="26" y="27"/>
                    <a:pt x="30" y="32"/>
                    <a:pt x="33" y="35"/>
                  </a:cubicBezTo>
                  <a:cubicBezTo>
                    <a:pt x="36" y="38"/>
                    <a:pt x="37" y="39"/>
                    <a:pt x="39" y="39"/>
                  </a:cubicBezTo>
                  <a:cubicBezTo>
                    <a:pt x="40" y="39"/>
                    <a:pt x="40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3" y="40"/>
                    <a:pt x="32" y="40"/>
                    <a:pt x="31" y="39"/>
                  </a:cubicBezTo>
                  <a:cubicBezTo>
                    <a:pt x="28" y="38"/>
                    <a:pt x="26" y="35"/>
                    <a:pt x="23" y="31"/>
                  </a:cubicBezTo>
                  <a:cubicBezTo>
                    <a:pt x="21" y="28"/>
                    <a:pt x="19" y="25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2" y="39"/>
                  </a:cubicBezTo>
                  <a:cubicBezTo>
                    <a:pt x="13" y="39"/>
                    <a:pt x="14" y="39"/>
                    <a:pt x="14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9" y="20"/>
                  </a:moveTo>
                  <a:cubicBezTo>
                    <a:pt x="9" y="20"/>
                    <a:pt x="9" y="20"/>
                    <a:pt x="10" y="20"/>
                  </a:cubicBezTo>
                  <a:cubicBezTo>
                    <a:pt x="11" y="21"/>
                    <a:pt x="13" y="21"/>
                    <a:pt x="16" y="21"/>
                  </a:cubicBezTo>
                  <a:cubicBezTo>
                    <a:pt x="17" y="21"/>
                    <a:pt x="19" y="21"/>
                    <a:pt x="20" y="20"/>
                  </a:cubicBezTo>
                  <a:cubicBezTo>
                    <a:pt x="22" y="19"/>
                    <a:pt x="23" y="16"/>
                    <a:pt x="23" y="12"/>
                  </a:cubicBezTo>
                  <a:cubicBezTo>
                    <a:pt x="23" y="6"/>
                    <a:pt x="20" y="2"/>
                    <a:pt x="14" y="2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lnTo>
                    <a:pt x="9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Freeform 14"/>
            <p:cNvSpPr>
              <a:spLocks/>
            </p:cNvSpPr>
            <p:nvPr userDrawn="1"/>
          </p:nvSpPr>
          <p:spPr bwMode="auto">
            <a:xfrm>
              <a:off x="4369" y="1086"/>
              <a:ext cx="93" cy="95"/>
            </a:xfrm>
            <a:custGeom>
              <a:avLst/>
              <a:gdLst>
                <a:gd name="T0" fmla="*/ 17 w 39"/>
                <a:gd name="T1" fmla="*/ 26 h 40"/>
                <a:gd name="T2" fmla="*/ 16 w 39"/>
                <a:gd name="T3" fmla="*/ 21 h 40"/>
                <a:gd name="T4" fmla="*/ 6 w 39"/>
                <a:gd name="T5" fmla="*/ 6 h 40"/>
                <a:gd name="T6" fmla="*/ 3 w 39"/>
                <a:gd name="T7" fmla="*/ 2 h 40"/>
                <a:gd name="T8" fmla="*/ 0 w 39"/>
                <a:gd name="T9" fmla="*/ 1 h 40"/>
                <a:gd name="T10" fmla="*/ 0 w 39"/>
                <a:gd name="T11" fmla="*/ 0 h 40"/>
                <a:gd name="T12" fmla="*/ 1 w 39"/>
                <a:gd name="T13" fmla="*/ 0 h 40"/>
                <a:gd name="T14" fmla="*/ 6 w 39"/>
                <a:gd name="T15" fmla="*/ 0 h 40"/>
                <a:gd name="T16" fmla="*/ 11 w 39"/>
                <a:gd name="T17" fmla="*/ 0 h 40"/>
                <a:gd name="T18" fmla="*/ 11 w 39"/>
                <a:gd name="T19" fmla="*/ 0 h 40"/>
                <a:gd name="T20" fmla="*/ 11 w 39"/>
                <a:gd name="T21" fmla="*/ 1 h 40"/>
                <a:gd name="T22" fmla="*/ 10 w 39"/>
                <a:gd name="T23" fmla="*/ 2 h 40"/>
                <a:gd name="T24" fmla="*/ 11 w 39"/>
                <a:gd name="T25" fmla="*/ 4 h 40"/>
                <a:gd name="T26" fmla="*/ 20 w 39"/>
                <a:gd name="T27" fmla="*/ 20 h 40"/>
                <a:gd name="T28" fmla="*/ 29 w 39"/>
                <a:gd name="T29" fmla="*/ 5 h 40"/>
                <a:gd name="T30" fmla="*/ 30 w 39"/>
                <a:gd name="T31" fmla="*/ 2 h 40"/>
                <a:gd name="T32" fmla="*/ 29 w 39"/>
                <a:gd name="T33" fmla="*/ 1 h 40"/>
                <a:gd name="T34" fmla="*/ 29 w 39"/>
                <a:gd name="T35" fmla="*/ 0 h 40"/>
                <a:gd name="T36" fmla="*/ 29 w 39"/>
                <a:gd name="T37" fmla="*/ 0 h 40"/>
                <a:gd name="T38" fmla="*/ 33 w 39"/>
                <a:gd name="T39" fmla="*/ 0 h 40"/>
                <a:gd name="T40" fmla="*/ 39 w 39"/>
                <a:gd name="T41" fmla="*/ 0 h 40"/>
                <a:gd name="T42" fmla="*/ 39 w 39"/>
                <a:gd name="T43" fmla="*/ 0 h 40"/>
                <a:gd name="T44" fmla="*/ 39 w 39"/>
                <a:gd name="T45" fmla="*/ 1 h 40"/>
                <a:gd name="T46" fmla="*/ 36 w 39"/>
                <a:gd name="T47" fmla="*/ 2 h 40"/>
                <a:gd name="T48" fmla="*/ 33 w 39"/>
                <a:gd name="T49" fmla="*/ 4 h 40"/>
                <a:gd name="T50" fmla="*/ 23 w 39"/>
                <a:gd name="T51" fmla="*/ 21 h 40"/>
                <a:gd name="T52" fmla="*/ 22 w 39"/>
                <a:gd name="T53" fmla="*/ 26 h 40"/>
                <a:gd name="T54" fmla="*/ 22 w 39"/>
                <a:gd name="T55" fmla="*/ 31 h 40"/>
                <a:gd name="T56" fmla="*/ 22 w 39"/>
                <a:gd name="T57" fmla="*/ 36 h 40"/>
                <a:gd name="T58" fmla="*/ 24 w 39"/>
                <a:gd name="T59" fmla="*/ 39 h 40"/>
                <a:gd name="T60" fmla="*/ 27 w 39"/>
                <a:gd name="T61" fmla="*/ 39 h 40"/>
                <a:gd name="T62" fmla="*/ 27 w 39"/>
                <a:gd name="T63" fmla="*/ 39 h 40"/>
                <a:gd name="T64" fmla="*/ 26 w 39"/>
                <a:gd name="T65" fmla="*/ 40 h 40"/>
                <a:gd name="T66" fmla="*/ 20 w 39"/>
                <a:gd name="T67" fmla="*/ 40 h 40"/>
                <a:gd name="T68" fmla="*/ 14 w 39"/>
                <a:gd name="T69" fmla="*/ 40 h 40"/>
                <a:gd name="T70" fmla="*/ 13 w 39"/>
                <a:gd name="T71" fmla="*/ 39 h 40"/>
                <a:gd name="T72" fmla="*/ 14 w 39"/>
                <a:gd name="T73" fmla="*/ 39 h 40"/>
                <a:gd name="T74" fmla="*/ 15 w 39"/>
                <a:gd name="T75" fmla="*/ 39 h 40"/>
                <a:gd name="T76" fmla="*/ 17 w 39"/>
                <a:gd name="T77" fmla="*/ 36 h 40"/>
                <a:gd name="T78" fmla="*/ 17 w 39"/>
                <a:gd name="T79" fmla="*/ 31 h 40"/>
                <a:gd name="T80" fmla="*/ 17 w 39"/>
                <a:gd name="T8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40">
                  <a:moveTo>
                    <a:pt x="17" y="26"/>
                  </a:moveTo>
                  <a:cubicBezTo>
                    <a:pt x="17" y="23"/>
                    <a:pt x="17" y="22"/>
                    <a:pt x="16" y="21"/>
                  </a:cubicBezTo>
                  <a:cubicBezTo>
                    <a:pt x="16" y="20"/>
                    <a:pt x="8" y="8"/>
                    <a:pt x="6" y="6"/>
                  </a:cubicBezTo>
                  <a:cubicBezTo>
                    <a:pt x="5" y="4"/>
                    <a:pt x="4" y="2"/>
                    <a:pt x="3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6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3"/>
                    <a:pt x="10" y="3"/>
                    <a:pt x="11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18"/>
                    <a:pt x="28" y="7"/>
                    <a:pt x="29" y="5"/>
                  </a:cubicBezTo>
                  <a:cubicBezTo>
                    <a:pt x="30" y="4"/>
                    <a:pt x="30" y="3"/>
                    <a:pt x="30" y="2"/>
                  </a:cubicBezTo>
                  <a:cubicBezTo>
                    <a:pt x="30" y="2"/>
                    <a:pt x="30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34" y="0"/>
                    <a:pt x="38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4" y="3"/>
                    <a:pt x="33" y="4"/>
                  </a:cubicBezTo>
                  <a:cubicBezTo>
                    <a:pt x="32" y="6"/>
                    <a:pt x="24" y="19"/>
                    <a:pt x="23" y="21"/>
                  </a:cubicBezTo>
                  <a:cubicBezTo>
                    <a:pt x="22" y="23"/>
                    <a:pt x="22" y="24"/>
                    <a:pt x="22" y="26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4"/>
                    <a:pt x="22" y="36"/>
                  </a:cubicBezTo>
                  <a:cubicBezTo>
                    <a:pt x="22" y="37"/>
                    <a:pt x="23" y="38"/>
                    <a:pt x="24" y="39"/>
                  </a:cubicBezTo>
                  <a:cubicBezTo>
                    <a:pt x="25" y="39"/>
                    <a:pt x="26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6" y="40"/>
                  </a:cubicBezTo>
                  <a:cubicBezTo>
                    <a:pt x="23" y="40"/>
                    <a:pt x="20" y="40"/>
                    <a:pt x="20" y="40"/>
                  </a:cubicBezTo>
                  <a:cubicBezTo>
                    <a:pt x="19" y="40"/>
                    <a:pt x="16" y="40"/>
                    <a:pt x="14" y="40"/>
                  </a:cubicBezTo>
                  <a:cubicBezTo>
                    <a:pt x="14" y="40"/>
                    <a:pt x="13" y="40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7" y="34"/>
                    <a:pt x="17" y="32"/>
                    <a:pt x="17" y="31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4509" y="1086"/>
              <a:ext cx="59" cy="95"/>
            </a:xfrm>
            <a:custGeom>
              <a:avLst/>
              <a:gdLst>
                <a:gd name="T0" fmla="*/ 5 w 25"/>
                <a:gd name="T1" fmla="*/ 15 h 40"/>
                <a:gd name="T2" fmla="*/ 5 w 25"/>
                <a:gd name="T3" fmla="*/ 4 h 40"/>
                <a:gd name="T4" fmla="*/ 3 w 25"/>
                <a:gd name="T5" fmla="*/ 1 h 40"/>
                <a:gd name="T6" fmla="*/ 1 w 25"/>
                <a:gd name="T7" fmla="*/ 1 h 40"/>
                <a:gd name="T8" fmla="*/ 0 w 25"/>
                <a:gd name="T9" fmla="*/ 1 h 40"/>
                <a:gd name="T10" fmla="*/ 1 w 25"/>
                <a:gd name="T11" fmla="*/ 0 h 40"/>
                <a:gd name="T12" fmla="*/ 8 w 25"/>
                <a:gd name="T13" fmla="*/ 0 h 40"/>
                <a:gd name="T14" fmla="*/ 22 w 25"/>
                <a:gd name="T15" fmla="*/ 0 h 40"/>
                <a:gd name="T16" fmla="*/ 24 w 25"/>
                <a:gd name="T17" fmla="*/ 0 h 40"/>
                <a:gd name="T18" fmla="*/ 25 w 25"/>
                <a:gd name="T19" fmla="*/ 0 h 40"/>
                <a:gd name="T20" fmla="*/ 25 w 25"/>
                <a:gd name="T21" fmla="*/ 0 h 40"/>
                <a:gd name="T22" fmla="*/ 25 w 25"/>
                <a:gd name="T23" fmla="*/ 3 h 40"/>
                <a:gd name="T24" fmla="*/ 25 w 25"/>
                <a:gd name="T25" fmla="*/ 6 h 40"/>
                <a:gd name="T26" fmla="*/ 24 w 25"/>
                <a:gd name="T27" fmla="*/ 7 h 40"/>
                <a:gd name="T28" fmla="*/ 24 w 25"/>
                <a:gd name="T29" fmla="*/ 6 h 40"/>
                <a:gd name="T30" fmla="*/ 23 w 25"/>
                <a:gd name="T31" fmla="*/ 4 h 40"/>
                <a:gd name="T32" fmla="*/ 19 w 25"/>
                <a:gd name="T33" fmla="*/ 3 h 40"/>
                <a:gd name="T34" fmla="*/ 10 w 25"/>
                <a:gd name="T35" fmla="*/ 2 h 40"/>
                <a:gd name="T36" fmla="*/ 10 w 25"/>
                <a:gd name="T37" fmla="*/ 3 h 40"/>
                <a:gd name="T38" fmla="*/ 10 w 25"/>
                <a:gd name="T39" fmla="*/ 17 h 40"/>
                <a:gd name="T40" fmla="*/ 10 w 25"/>
                <a:gd name="T41" fmla="*/ 18 h 40"/>
                <a:gd name="T42" fmla="*/ 18 w 25"/>
                <a:gd name="T43" fmla="*/ 18 h 40"/>
                <a:gd name="T44" fmla="*/ 20 w 25"/>
                <a:gd name="T45" fmla="*/ 18 h 40"/>
                <a:gd name="T46" fmla="*/ 23 w 25"/>
                <a:gd name="T47" fmla="*/ 17 h 40"/>
                <a:gd name="T48" fmla="*/ 24 w 25"/>
                <a:gd name="T49" fmla="*/ 16 h 40"/>
                <a:gd name="T50" fmla="*/ 24 w 25"/>
                <a:gd name="T51" fmla="*/ 17 h 40"/>
                <a:gd name="T52" fmla="*/ 23 w 25"/>
                <a:gd name="T53" fmla="*/ 20 h 40"/>
                <a:gd name="T54" fmla="*/ 23 w 25"/>
                <a:gd name="T55" fmla="*/ 23 h 40"/>
                <a:gd name="T56" fmla="*/ 23 w 25"/>
                <a:gd name="T57" fmla="*/ 24 h 40"/>
                <a:gd name="T58" fmla="*/ 22 w 25"/>
                <a:gd name="T59" fmla="*/ 24 h 40"/>
                <a:gd name="T60" fmla="*/ 22 w 25"/>
                <a:gd name="T61" fmla="*/ 22 h 40"/>
                <a:gd name="T62" fmla="*/ 19 w 25"/>
                <a:gd name="T63" fmla="*/ 20 h 40"/>
                <a:gd name="T64" fmla="*/ 10 w 25"/>
                <a:gd name="T65" fmla="*/ 20 h 40"/>
                <a:gd name="T66" fmla="*/ 10 w 25"/>
                <a:gd name="T67" fmla="*/ 20 h 40"/>
                <a:gd name="T68" fmla="*/ 10 w 25"/>
                <a:gd name="T69" fmla="*/ 25 h 40"/>
                <a:gd name="T70" fmla="*/ 10 w 25"/>
                <a:gd name="T71" fmla="*/ 36 h 40"/>
                <a:gd name="T72" fmla="*/ 12 w 25"/>
                <a:gd name="T73" fmla="*/ 39 h 40"/>
                <a:gd name="T74" fmla="*/ 15 w 25"/>
                <a:gd name="T75" fmla="*/ 39 h 40"/>
                <a:gd name="T76" fmla="*/ 15 w 25"/>
                <a:gd name="T77" fmla="*/ 39 h 40"/>
                <a:gd name="T78" fmla="*/ 14 w 25"/>
                <a:gd name="T79" fmla="*/ 40 h 40"/>
                <a:gd name="T80" fmla="*/ 8 w 25"/>
                <a:gd name="T81" fmla="*/ 40 h 40"/>
                <a:gd name="T82" fmla="*/ 2 w 25"/>
                <a:gd name="T83" fmla="*/ 40 h 40"/>
                <a:gd name="T84" fmla="*/ 1 w 25"/>
                <a:gd name="T85" fmla="*/ 39 h 40"/>
                <a:gd name="T86" fmla="*/ 2 w 25"/>
                <a:gd name="T87" fmla="*/ 39 h 40"/>
                <a:gd name="T88" fmla="*/ 3 w 25"/>
                <a:gd name="T89" fmla="*/ 39 h 40"/>
                <a:gd name="T90" fmla="*/ 5 w 25"/>
                <a:gd name="T91" fmla="*/ 36 h 40"/>
                <a:gd name="T92" fmla="*/ 5 w 25"/>
                <a:gd name="T93" fmla="*/ 25 h 40"/>
                <a:gd name="T94" fmla="*/ 5 w 25"/>
                <a:gd name="T95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5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9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5" y="1"/>
                    <a:pt x="25" y="3"/>
                  </a:cubicBezTo>
                  <a:cubicBezTo>
                    <a:pt x="25" y="3"/>
                    <a:pt x="25" y="5"/>
                    <a:pt x="25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6"/>
                    <a:pt x="23" y="5"/>
                    <a:pt x="23" y="4"/>
                  </a:cubicBezTo>
                  <a:cubicBezTo>
                    <a:pt x="23" y="3"/>
                    <a:pt x="21" y="3"/>
                    <a:pt x="1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20" y="18"/>
                    <a:pt x="20" y="18"/>
                  </a:cubicBezTo>
                  <a:cubicBezTo>
                    <a:pt x="22" y="18"/>
                    <a:pt x="22" y="17"/>
                    <a:pt x="23" y="17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4" y="16"/>
                    <a:pt x="24" y="16"/>
                    <a:pt x="24" y="17"/>
                  </a:cubicBezTo>
                  <a:cubicBezTo>
                    <a:pt x="24" y="17"/>
                    <a:pt x="23" y="18"/>
                    <a:pt x="23" y="20"/>
                  </a:cubicBezTo>
                  <a:cubicBezTo>
                    <a:pt x="23" y="21"/>
                    <a:pt x="23" y="23"/>
                    <a:pt x="23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1"/>
                    <a:pt x="21" y="20"/>
                    <a:pt x="19" y="20"/>
                  </a:cubicBezTo>
                  <a:cubicBezTo>
                    <a:pt x="18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30"/>
                    <a:pt x="10" y="34"/>
                    <a:pt x="10" y="36"/>
                  </a:cubicBezTo>
                  <a:cubicBezTo>
                    <a:pt x="10" y="37"/>
                    <a:pt x="11" y="38"/>
                    <a:pt x="12" y="39"/>
                  </a:cubicBezTo>
                  <a:cubicBezTo>
                    <a:pt x="13" y="39"/>
                    <a:pt x="14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4" y="40"/>
                  </a:cubicBezTo>
                  <a:cubicBezTo>
                    <a:pt x="11" y="40"/>
                    <a:pt x="8" y="40"/>
                    <a:pt x="8" y="40"/>
                  </a:cubicBezTo>
                  <a:cubicBezTo>
                    <a:pt x="7" y="40"/>
                    <a:pt x="4" y="40"/>
                    <a:pt x="2" y="40"/>
                  </a:cubicBezTo>
                  <a:cubicBezTo>
                    <a:pt x="2" y="40"/>
                    <a:pt x="1" y="40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5" y="37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4" name="Freeform 16"/>
            <p:cNvSpPr>
              <a:spLocks noEditPoints="1"/>
            </p:cNvSpPr>
            <p:nvPr userDrawn="1"/>
          </p:nvSpPr>
          <p:spPr bwMode="auto">
            <a:xfrm>
              <a:off x="4583" y="1084"/>
              <a:ext cx="102" cy="99"/>
            </a:xfrm>
            <a:custGeom>
              <a:avLst/>
              <a:gdLst>
                <a:gd name="T0" fmla="*/ 21 w 43"/>
                <a:gd name="T1" fmla="*/ 0 h 42"/>
                <a:gd name="T2" fmla="*/ 43 w 43"/>
                <a:gd name="T3" fmla="*/ 20 h 42"/>
                <a:gd name="T4" fmla="*/ 21 w 43"/>
                <a:gd name="T5" fmla="*/ 42 h 42"/>
                <a:gd name="T6" fmla="*/ 0 w 43"/>
                <a:gd name="T7" fmla="*/ 21 h 42"/>
                <a:gd name="T8" fmla="*/ 21 w 43"/>
                <a:gd name="T9" fmla="*/ 0 h 42"/>
                <a:gd name="T10" fmla="*/ 23 w 43"/>
                <a:gd name="T11" fmla="*/ 39 h 42"/>
                <a:gd name="T12" fmla="*/ 37 w 43"/>
                <a:gd name="T13" fmla="*/ 22 h 42"/>
                <a:gd name="T14" fmla="*/ 21 w 43"/>
                <a:gd name="T15" fmla="*/ 2 h 42"/>
                <a:gd name="T16" fmla="*/ 5 w 43"/>
                <a:gd name="T17" fmla="*/ 19 h 42"/>
                <a:gd name="T18" fmla="*/ 23 w 43"/>
                <a:gd name="T1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34" y="0"/>
                    <a:pt x="43" y="8"/>
                    <a:pt x="43" y="20"/>
                  </a:cubicBezTo>
                  <a:cubicBezTo>
                    <a:pt x="43" y="32"/>
                    <a:pt x="34" y="42"/>
                    <a:pt x="21" y="42"/>
                  </a:cubicBezTo>
                  <a:cubicBezTo>
                    <a:pt x="6" y="42"/>
                    <a:pt x="0" y="30"/>
                    <a:pt x="0" y="21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3" y="39"/>
                  </a:moveTo>
                  <a:cubicBezTo>
                    <a:pt x="27" y="39"/>
                    <a:pt x="37" y="37"/>
                    <a:pt x="37" y="22"/>
                  </a:cubicBezTo>
                  <a:cubicBezTo>
                    <a:pt x="37" y="9"/>
                    <a:pt x="30" y="2"/>
                    <a:pt x="21" y="2"/>
                  </a:cubicBezTo>
                  <a:cubicBezTo>
                    <a:pt x="12" y="2"/>
                    <a:pt x="5" y="8"/>
                    <a:pt x="5" y="19"/>
                  </a:cubicBezTo>
                  <a:cubicBezTo>
                    <a:pt x="5" y="32"/>
                    <a:pt x="13" y="39"/>
                    <a:pt x="23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4701" y="1086"/>
              <a:ext cx="97" cy="95"/>
            </a:xfrm>
            <a:custGeom>
              <a:avLst/>
              <a:gdLst>
                <a:gd name="T0" fmla="*/ 5 w 41"/>
                <a:gd name="T1" fmla="*/ 15 h 40"/>
                <a:gd name="T2" fmla="*/ 4 w 41"/>
                <a:gd name="T3" fmla="*/ 4 h 40"/>
                <a:gd name="T4" fmla="*/ 2 w 41"/>
                <a:gd name="T5" fmla="*/ 1 h 40"/>
                <a:gd name="T6" fmla="*/ 0 w 41"/>
                <a:gd name="T7" fmla="*/ 1 h 40"/>
                <a:gd name="T8" fmla="*/ 0 w 41"/>
                <a:gd name="T9" fmla="*/ 1 h 40"/>
                <a:gd name="T10" fmla="*/ 1 w 41"/>
                <a:gd name="T11" fmla="*/ 0 h 40"/>
                <a:gd name="T12" fmla="*/ 7 w 41"/>
                <a:gd name="T13" fmla="*/ 0 h 40"/>
                <a:gd name="T14" fmla="*/ 14 w 41"/>
                <a:gd name="T15" fmla="*/ 0 h 40"/>
                <a:gd name="T16" fmla="*/ 24 w 41"/>
                <a:gd name="T17" fmla="*/ 2 h 40"/>
                <a:gd name="T18" fmla="*/ 28 w 41"/>
                <a:gd name="T19" fmla="*/ 10 h 40"/>
                <a:gd name="T20" fmla="*/ 21 w 41"/>
                <a:gd name="T21" fmla="*/ 22 h 40"/>
                <a:gd name="T22" fmla="*/ 33 w 41"/>
                <a:gd name="T23" fmla="*/ 35 h 40"/>
                <a:gd name="T24" fmla="*/ 39 w 41"/>
                <a:gd name="T25" fmla="*/ 39 h 40"/>
                <a:gd name="T26" fmla="*/ 41 w 41"/>
                <a:gd name="T27" fmla="*/ 39 h 40"/>
                <a:gd name="T28" fmla="*/ 41 w 41"/>
                <a:gd name="T29" fmla="*/ 39 h 40"/>
                <a:gd name="T30" fmla="*/ 40 w 41"/>
                <a:gd name="T31" fmla="*/ 40 h 40"/>
                <a:gd name="T32" fmla="*/ 36 w 41"/>
                <a:gd name="T33" fmla="*/ 40 h 40"/>
                <a:gd name="T34" fmla="*/ 31 w 41"/>
                <a:gd name="T35" fmla="*/ 39 h 40"/>
                <a:gd name="T36" fmla="*/ 23 w 41"/>
                <a:gd name="T37" fmla="*/ 31 h 40"/>
                <a:gd name="T38" fmla="*/ 17 w 41"/>
                <a:gd name="T39" fmla="*/ 23 h 40"/>
                <a:gd name="T40" fmla="*/ 17 w 41"/>
                <a:gd name="T41" fmla="*/ 23 h 40"/>
                <a:gd name="T42" fmla="*/ 10 w 41"/>
                <a:gd name="T43" fmla="*/ 23 h 40"/>
                <a:gd name="T44" fmla="*/ 9 w 41"/>
                <a:gd name="T45" fmla="*/ 23 h 40"/>
                <a:gd name="T46" fmla="*/ 9 w 41"/>
                <a:gd name="T47" fmla="*/ 25 h 40"/>
                <a:gd name="T48" fmla="*/ 10 w 41"/>
                <a:gd name="T49" fmla="*/ 36 h 40"/>
                <a:gd name="T50" fmla="*/ 12 w 41"/>
                <a:gd name="T51" fmla="*/ 39 h 40"/>
                <a:gd name="T52" fmla="*/ 14 w 41"/>
                <a:gd name="T53" fmla="*/ 39 h 40"/>
                <a:gd name="T54" fmla="*/ 15 w 41"/>
                <a:gd name="T55" fmla="*/ 39 h 40"/>
                <a:gd name="T56" fmla="*/ 14 w 41"/>
                <a:gd name="T57" fmla="*/ 40 h 40"/>
                <a:gd name="T58" fmla="*/ 7 w 41"/>
                <a:gd name="T59" fmla="*/ 40 h 40"/>
                <a:gd name="T60" fmla="*/ 2 w 41"/>
                <a:gd name="T61" fmla="*/ 40 h 40"/>
                <a:gd name="T62" fmla="*/ 1 w 41"/>
                <a:gd name="T63" fmla="*/ 39 h 40"/>
                <a:gd name="T64" fmla="*/ 1 w 41"/>
                <a:gd name="T65" fmla="*/ 39 h 40"/>
                <a:gd name="T66" fmla="*/ 3 w 41"/>
                <a:gd name="T67" fmla="*/ 39 h 40"/>
                <a:gd name="T68" fmla="*/ 4 w 41"/>
                <a:gd name="T69" fmla="*/ 36 h 40"/>
                <a:gd name="T70" fmla="*/ 5 w 41"/>
                <a:gd name="T71" fmla="*/ 25 h 40"/>
                <a:gd name="T72" fmla="*/ 5 w 41"/>
                <a:gd name="T73" fmla="*/ 15 h 40"/>
                <a:gd name="T74" fmla="*/ 9 w 41"/>
                <a:gd name="T75" fmla="*/ 20 h 40"/>
                <a:gd name="T76" fmla="*/ 10 w 41"/>
                <a:gd name="T77" fmla="*/ 20 h 40"/>
                <a:gd name="T78" fmla="*/ 16 w 41"/>
                <a:gd name="T79" fmla="*/ 21 h 40"/>
                <a:gd name="T80" fmla="*/ 20 w 41"/>
                <a:gd name="T81" fmla="*/ 20 h 40"/>
                <a:gd name="T82" fmla="*/ 23 w 41"/>
                <a:gd name="T83" fmla="*/ 12 h 40"/>
                <a:gd name="T84" fmla="*/ 14 w 41"/>
                <a:gd name="T85" fmla="*/ 2 h 40"/>
                <a:gd name="T86" fmla="*/ 10 w 41"/>
                <a:gd name="T87" fmla="*/ 2 h 40"/>
                <a:gd name="T88" fmla="*/ 9 w 41"/>
                <a:gd name="T89" fmla="*/ 3 h 40"/>
                <a:gd name="T90" fmla="*/ 9 w 41"/>
                <a:gd name="T9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40">
                  <a:moveTo>
                    <a:pt x="5" y="15"/>
                  </a:moveTo>
                  <a:cubicBezTo>
                    <a:pt x="5" y="7"/>
                    <a:pt x="5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12" y="0"/>
                    <a:pt x="14" y="0"/>
                  </a:cubicBezTo>
                  <a:cubicBezTo>
                    <a:pt x="18" y="0"/>
                    <a:pt x="21" y="0"/>
                    <a:pt x="24" y="2"/>
                  </a:cubicBezTo>
                  <a:cubicBezTo>
                    <a:pt x="26" y="3"/>
                    <a:pt x="28" y="6"/>
                    <a:pt x="28" y="10"/>
                  </a:cubicBezTo>
                  <a:cubicBezTo>
                    <a:pt x="28" y="13"/>
                    <a:pt x="26" y="17"/>
                    <a:pt x="21" y="22"/>
                  </a:cubicBezTo>
                  <a:cubicBezTo>
                    <a:pt x="26" y="27"/>
                    <a:pt x="29" y="32"/>
                    <a:pt x="33" y="35"/>
                  </a:cubicBezTo>
                  <a:cubicBezTo>
                    <a:pt x="36" y="38"/>
                    <a:pt x="37" y="39"/>
                    <a:pt x="39" y="39"/>
                  </a:cubicBezTo>
                  <a:cubicBezTo>
                    <a:pt x="40" y="39"/>
                    <a:pt x="40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3" y="40"/>
                    <a:pt x="32" y="40"/>
                    <a:pt x="31" y="39"/>
                  </a:cubicBezTo>
                  <a:cubicBezTo>
                    <a:pt x="28" y="38"/>
                    <a:pt x="26" y="35"/>
                    <a:pt x="23" y="31"/>
                  </a:cubicBezTo>
                  <a:cubicBezTo>
                    <a:pt x="21" y="28"/>
                    <a:pt x="18" y="25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2" y="39"/>
                  </a:cubicBezTo>
                  <a:cubicBezTo>
                    <a:pt x="12" y="39"/>
                    <a:pt x="14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9" y="20"/>
                  </a:moveTo>
                  <a:cubicBezTo>
                    <a:pt x="9" y="20"/>
                    <a:pt x="9" y="20"/>
                    <a:pt x="10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17" y="21"/>
                    <a:pt x="18" y="21"/>
                    <a:pt x="20" y="20"/>
                  </a:cubicBezTo>
                  <a:cubicBezTo>
                    <a:pt x="22" y="19"/>
                    <a:pt x="23" y="16"/>
                    <a:pt x="23" y="12"/>
                  </a:cubicBezTo>
                  <a:cubicBezTo>
                    <a:pt x="23" y="6"/>
                    <a:pt x="19" y="2"/>
                    <a:pt x="14" y="2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lnTo>
                    <a:pt x="9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3079" y="1243"/>
              <a:ext cx="37" cy="111"/>
            </a:xfrm>
            <a:custGeom>
              <a:avLst/>
              <a:gdLst>
                <a:gd name="T0" fmla="*/ 10 w 16"/>
                <a:gd name="T1" fmla="*/ 29 h 47"/>
                <a:gd name="T2" fmla="*/ 10 w 16"/>
                <a:gd name="T3" fmla="*/ 42 h 47"/>
                <a:gd name="T4" fmla="*/ 12 w 16"/>
                <a:gd name="T5" fmla="*/ 46 h 47"/>
                <a:gd name="T6" fmla="*/ 15 w 16"/>
                <a:gd name="T7" fmla="*/ 46 h 47"/>
                <a:gd name="T8" fmla="*/ 16 w 16"/>
                <a:gd name="T9" fmla="*/ 46 h 47"/>
                <a:gd name="T10" fmla="*/ 15 w 16"/>
                <a:gd name="T11" fmla="*/ 47 h 47"/>
                <a:gd name="T12" fmla="*/ 7 w 16"/>
                <a:gd name="T13" fmla="*/ 47 h 47"/>
                <a:gd name="T14" fmla="*/ 1 w 16"/>
                <a:gd name="T15" fmla="*/ 47 h 47"/>
                <a:gd name="T16" fmla="*/ 0 w 16"/>
                <a:gd name="T17" fmla="*/ 46 h 47"/>
                <a:gd name="T18" fmla="*/ 1 w 16"/>
                <a:gd name="T19" fmla="*/ 46 h 47"/>
                <a:gd name="T20" fmla="*/ 2 w 16"/>
                <a:gd name="T21" fmla="*/ 46 h 47"/>
                <a:gd name="T22" fmla="*/ 4 w 16"/>
                <a:gd name="T23" fmla="*/ 42 h 47"/>
                <a:gd name="T24" fmla="*/ 5 w 16"/>
                <a:gd name="T25" fmla="*/ 29 h 47"/>
                <a:gd name="T26" fmla="*/ 5 w 16"/>
                <a:gd name="T27" fmla="*/ 18 h 47"/>
                <a:gd name="T28" fmla="*/ 4 w 16"/>
                <a:gd name="T29" fmla="*/ 5 h 47"/>
                <a:gd name="T30" fmla="*/ 2 w 16"/>
                <a:gd name="T31" fmla="*/ 1 h 47"/>
                <a:gd name="T32" fmla="*/ 0 w 16"/>
                <a:gd name="T33" fmla="*/ 1 h 47"/>
                <a:gd name="T34" fmla="*/ 0 w 16"/>
                <a:gd name="T35" fmla="*/ 1 h 47"/>
                <a:gd name="T36" fmla="*/ 1 w 16"/>
                <a:gd name="T37" fmla="*/ 0 h 47"/>
                <a:gd name="T38" fmla="*/ 7 w 16"/>
                <a:gd name="T39" fmla="*/ 0 h 47"/>
                <a:gd name="T40" fmla="*/ 13 w 16"/>
                <a:gd name="T41" fmla="*/ 0 h 47"/>
                <a:gd name="T42" fmla="*/ 14 w 16"/>
                <a:gd name="T43" fmla="*/ 1 h 47"/>
                <a:gd name="T44" fmla="*/ 14 w 16"/>
                <a:gd name="T45" fmla="*/ 1 h 47"/>
                <a:gd name="T46" fmla="*/ 12 w 16"/>
                <a:gd name="T47" fmla="*/ 1 h 47"/>
                <a:gd name="T48" fmla="*/ 10 w 16"/>
                <a:gd name="T49" fmla="*/ 5 h 47"/>
                <a:gd name="T50" fmla="*/ 10 w 16"/>
                <a:gd name="T51" fmla="*/ 18 h 47"/>
                <a:gd name="T52" fmla="*/ 10 w 16"/>
                <a:gd name="T53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47">
                  <a:moveTo>
                    <a:pt x="10" y="29"/>
                  </a:moveTo>
                  <a:cubicBezTo>
                    <a:pt x="10" y="35"/>
                    <a:pt x="10" y="40"/>
                    <a:pt x="10" y="42"/>
                  </a:cubicBezTo>
                  <a:cubicBezTo>
                    <a:pt x="10" y="44"/>
                    <a:pt x="11" y="46"/>
                    <a:pt x="12" y="46"/>
                  </a:cubicBezTo>
                  <a:cubicBezTo>
                    <a:pt x="13" y="46"/>
                    <a:pt x="15" y="46"/>
                    <a:pt x="15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5" y="47"/>
                    <a:pt x="15" y="47"/>
                  </a:cubicBezTo>
                  <a:cubicBezTo>
                    <a:pt x="11" y="47"/>
                    <a:pt x="7" y="47"/>
                    <a:pt x="7" y="47"/>
                  </a:cubicBezTo>
                  <a:cubicBezTo>
                    <a:pt x="7" y="47"/>
                    <a:pt x="3" y="47"/>
                    <a:pt x="1" y="47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4" y="46"/>
                    <a:pt x="4" y="44"/>
                    <a:pt x="4" y="42"/>
                  </a:cubicBezTo>
                  <a:cubicBezTo>
                    <a:pt x="5" y="40"/>
                    <a:pt x="5" y="35"/>
                    <a:pt x="5" y="2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9"/>
                    <a:pt x="5" y="7"/>
                    <a:pt x="4" y="5"/>
                  </a:cubicBezTo>
                  <a:cubicBezTo>
                    <a:pt x="4" y="3"/>
                    <a:pt x="4" y="2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7" y="0"/>
                    <a:pt x="11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7"/>
                    <a:pt x="10" y="9"/>
                    <a:pt x="10" y="18"/>
                  </a:cubicBezTo>
                  <a:lnTo>
                    <a:pt x="10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7" name="Freeform 19"/>
            <p:cNvSpPr>
              <a:spLocks/>
            </p:cNvSpPr>
            <p:nvPr userDrawn="1"/>
          </p:nvSpPr>
          <p:spPr bwMode="auto">
            <a:xfrm>
              <a:off x="3138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2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0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6 w 44"/>
                <a:gd name="T33" fmla="*/ 6 h 40"/>
                <a:gd name="T34" fmla="*/ 34 w 44"/>
                <a:gd name="T35" fmla="*/ 1 h 40"/>
                <a:gd name="T36" fmla="*/ 32 w 44"/>
                <a:gd name="T37" fmla="*/ 1 h 40"/>
                <a:gd name="T38" fmla="*/ 31 w 44"/>
                <a:gd name="T39" fmla="*/ 1 h 40"/>
                <a:gd name="T40" fmla="*/ 32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39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39" y="40"/>
                  </a:cubicBezTo>
                  <a:cubicBezTo>
                    <a:pt x="39" y="40"/>
                    <a:pt x="38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3256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3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1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7 w 44"/>
                <a:gd name="T33" fmla="*/ 6 h 40"/>
                <a:gd name="T34" fmla="*/ 35 w 44"/>
                <a:gd name="T35" fmla="*/ 1 h 40"/>
                <a:gd name="T36" fmla="*/ 32 w 44"/>
                <a:gd name="T37" fmla="*/ 1 h 40"/>
                <a:gd name="T38" fmla="*/ 32 w 44"/>
                <a:gd name="T39" fmla="*/ 1 h 40"/>
                <a:gd name="T40" fmla="*/ 33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40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3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4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6" y="31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6" y="2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5" y="0"/>
                    <a:pt x="38" y="0"/>
                    <a:pt x="38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0"/>
                    <a:pt x="44" y="0"/>
                    <a:pt x="44" y="1"/>
                  </a:cubicBezTo>
                  <a:cubicBezTo>
                    <a:pt x="44" y="1"/>
                    <a:pt x="44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40"/>
                    <a:pt x="39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3375" y="1259"/>
              <a:ext cx="101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2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5 w 43"/>
                <a:gd name="T17" fmla="*/ 19 h 41"/>
                <a:gd name="T18" fmla="*/ 22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3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2" y="38"/>
                  </a:moveTo>
                  <a:cubicBezTo>
                    <a:pt x="27" y="38"/>
                    <a:pt x="37" y="36"/>
                    <a:pt x="37" y="21"/>
                  </a:cubicBezTo>
                  <a:cubicBezTo>
                    <a:pt x="37" y="8"/>
                    <a:pt x="30" y="1"/>
                    <a:pt x="21" y="1"/>
                  </a:cubicBezTo>
                  <a:cubicBezTo>
                    <a:pt x="12" y="1"/>
                    <a:pt x="5" y="7"/>
                    <a:pt x="5" y="19"/>
                  </a:cubicBezTo>
                  <a:cubicBezTo>
                    <a:pt x="5" y="31"/>
                    <a:pt x="13" y="38"/>
                    <a:pt x="22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3479" y="1259"/>
              <a:ext cx="102" cy="98"/>
            </a:xfrm>
            <a:custGeom>
              <a:avLst/>
              <a:gdLst>
                <a:gd name="T0" fmla="*/ 23 w 43"/>
                <a:gd name="T1" fmla="*/ 33 h 41"/>
                <a:gd name="T2" fmla="*/ 34 w 43"/>
                <a:gd name="T3" fmla="*/ 4 h 41"/>
                <a:gd name="T4" fmla="*/ 34 w 43"/>
                <a:gd name="T5" fmla="*/ 2 h 41"/>
                <a:gd name="T6" fmla="*/ 34 w 43"/>
                <a:gd name="T7" fmla="*/ 1 h 41"/>
                <a:gd name="T8" fmla="*/ 32 w 43"/>
                <a:gd name="T9" fmla="*/ 1 h 41"/>
                <a:gd name="T10" fmla="*/ 31 w 43"/>
                <a:gd name="T11" fmla="*/ 1 h 41"/>
                <a:gd name="T12" fmla="*/ 32 w 43"/>
                <a:gd name="T13" fmla="*/ 0 h 41"/>
                <a:gd name="T14" fmla="*/ 38 w 43"/>
                <a:gd name="T15" fmla="*/ 0 h 41"/>
                <a:gd name="T16" fmla="*/ 42 w 43"/>
                <a:gd name="T17" fmla="*/ 0 h 41"/>
                <a:gd name="T18" fmla="*/ 43 w 43"/>
                <a:gd name="T19" fmla="*/ 1 h 41"/>
                <a:gd name="T20" fmla="*/ 42 w 43"/>
                <a:gd name="T21" fmla="*/ 1 h 41"/>
                <a:gd name="T22" fmla="*/ 40 w 43"/>
                <a:gd name="T23" fmla="*/ 2 h 41"/>
                <a:gd name="T24" fmla="*/ 37 w 43"/>
                <a:gd name="T25" fmla="*/ 7 h 41"/>
                <a:gd name="T26" fmla="*/ 31 w 43"/>
                <a:gd name="T27" fmla="*/ 21 h 41"/>
                <a:gd name="T28" fmla="*/ 24 w 43"/>
                <a:gd name="T29" fmla="*/ 37 h 41"/>
                <a:gd name="T30" fmla="*/ 21 w 43"/>
                <a:gd name="T31" fmla="*/ 41 h 41"/>
                <a:gd name="T32" fmla="*/ 19 w 43"/>
                <a:gd name="T33" fmla="*/ 37 h 41"/>
                <a:gd name="T34" fmla="*/ 6 w 43"/>
                <a:gd name="T35" fmla="*/ 5 h 41"/>
                <a:gd name="T36" fmla="*/ 2 w 43"/>
                <a:gd name="T37" fmla="*/ 1 h 41"/>
                <a:gd name="T38" fmla="*/ 0 w 43"/>
                <a:gd name="T39" fmla="*/ 1 h 41"/>
                <a:gd name="T40" fmla="*/ 0 w 43"/>
                <a:gd name="T41" fmla="*/ 1 h 41"/>
                <a:gd name="T42" fmla="*/ 1 w 43"/>
                <a:gd name="T43" fmla="*/ 0 h 41"/>
                <a:gd name="T44" fmla="*/ 7 w 43"/>
                <a:gd name="T45" fmla="*/ 0 h 41"/>
                <a:gd name="T46" fmla="*/ 12 w 43"/>
                <a:gd name="T47" fmla="*/ 0 h 41"/>
                <a:gd name="T48" fmla="*/ 14 w 43"/>
                <a:gd name="T49" fmla="*/ 1 h 41"/>
                <a:gd name="T50" fmla="*/ 13 w 43"/>
                <a:gd name="T51" fmla="*/ 1 h 41"/>
                <a:gd name="T52" fmla="*/ 11 w 43"/>
                <a:gd name="T53" fmla="*/ 1 h 41"/>
                <a:gd name="T54" fmla="*/ 11 w 43"/>
                <a:gd name="T55" fmla="*/ 2 h 41"/>
                <a:gd name="T56" fmla="*/ 12 w 43"/>
                <a:gd name="T57" fmla="*/ 7 h 41"/>
                <a:gd name="T58" fmla="*/ 23 w 43"/>
                <a:gd name="T5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41">
                  <a:moveTo>
                    <a:pt x="23" y="33"/>
                  </a:moveTo>
                  <a:cubicBezTo>
                    <a:pt x="26" y="26"/>
                    <a:pt x="33" y="8"/>
                    <a:pt x="34" y="4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1" y="1"/>
                    <a:pt x="40" y="2"/>
                  </a:cubicBezTo>
                  <a:cubicBezTo>
                    <a:pt x="39" y="2"/>
                    <a:pt x="38" y="3"/>
                    <a:pt x="37" y="7"/>
                  </a:cubicBezTo>
                  <a:cubicBezTo>
                    <a:pt x="36" y="8"/>
                    <a:pt x="33" y="14"/>
                    <a:pt x="31" y="21"/>
                  </a:cubicBezTo>
                  <a:cubicBezTo>
                    <a:pt x="27" y="28"/>
                    <a:pt x="25" y="34"/>
                    <a:pt x="24" y="37"/>
                  </a:cubicBezTo>
                  <a:cubicBezTo>
                    <a:pt x="22" y="40"/>
                    <a:pt x="22" y="41"/>
                    <a:pt x="21" y="41"/>
                  </a:cubicBezTo>
                  <a:cubicBezTo>
                    <a:pt x="21" y="41"/>
                    <a:pt x="20" y="40"/>
                    <a:pt x="19" y="3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4" y="2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2" y="7"/>
                  </a:cubicBezTo>
                  <a:lnTo>
                    <a:pt x="23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" name="Freeform 23"/>
            <p:cNvSpPr>
              <a:spLocks noEditPoints="1"/>
            </p:cNvSpPr>
            <p:nvPr userDrawn="1"/>
          </p:nvSpPr>
          <p:spPr bwMode="auto">
            <a:xfrm>
              <a:off x="3571" y="1257"/>
              <a:ext cx="100" cy="97"/>
            </a:xfrm>
            <a:custGeom>
              <a:avLst/>
              <a:gdLst>
                <a:gd name="T0" fmla="*/ 19 w 42"/>
                <a:gd name="T1" fmla="*/ 2 h 41"/>
                <a:gd name="T2" fmla="*/ 20 w 42"/>
                <a:gd name="T3" fmla="*/ 0 h 41"/>
                <a:gd name="T4" fmla="*/ 22 w 42"/>
                <a:gd name="T5" fmla="*/ 2 h 41"/>
                <a:gd name="T6" fmla="*/ 35 w 42"/>
                <a:gd name="T7" fmla="*/ 34 h 41"/>
                <a:gd name="T8" fmla="*/ 39 w 42"/>
                <a:gd name="T9" fmla="*/ 40 h 41"/>
                <a:gd name="T10" fmla="*/ 41 w 42"/>
                <a:gd name="T11" fmla="*/ 40 h 41"/>
                <a:gd name="T12" fmla="*/ 42 w 42"/>
                <a:gd name="T13" fmla="*/ 41 h 41"/>
                <a:gd name="T14" fmla="*/ 41 w 42"/>
                <a:gd name="T15" fmla="*/ 41 h 41"/>
                <a:gd name="T16" fmla="*/ 32 w 42"/>
                <a:gd name="T17" fmla="*/ 41 h 41"/>
                <a:gd name="T18" fmla="*/ 30 w 42"/>
                <a:gd name="T19" fmla="*/ 40 h 41"/>
                <a:gd name="T20" fmla="*/ 31 w 42"/>
                <a:gd name="T21" fmla="*/ 40 h 41"/>
                <a:gd name="T22" fmla="*/ 31 w 42"/>
                <a:gd name="T23" fmla="*/ 39 h 41"/>
                <a:gd name="T24" fmla="*/ 26 w 42"/>
                <a:gd name="T25" fmla="*/ 27 h 41"/>
                <a:gd name="T26" fmla="*/ 26 w 42"/>
                <a:gd name="T27" fmla="*/ 26 h 41"/>
                <a:gd name="T28" fmla="*/ 13 w 42"/>
                <a:gd name="T29" fmla="*/ 26 h 41"/>
                <a:gd name="T30" fmla="*/ 13 w 42"/>
                <a:gd name="T31" fmla="*/ 27 h 41"/>
                <a:gd name="T32" fmla="*/ 10 w 42"/>
                <a:gd name="T33" fmla="*/ 35 h 41"/>
                <a:gd name="T34" fmla="*/ 9 w 42"/>
                <a:gd name="T35" fmla="*/ 39 h 41"/>
                <a:gd name="T36" fmla="*/ 11 w 42"/>
                <a:gd name="T37" fmla="*/ 40 h 41"/>
                <a:gd name="T38" fmla="*/ 11 w 42"/>
                <a:gd name="T39" fmla="*/ 40 h 41"/>
                <a:gd name="T40" fmla="*/ 12 w 42"/>
                <a:gd name="T41" fmla="*/ 41 h 41"/>
                <a:gd name="T42" fmla="*/ 11 w 42"/>
                <a:gd name="T43" fmla="*/ 41 h 41"/>
                <a:gd name="T44" fmla="*/ 6 w 42"/>
                <a:gd name="T45" fmla="*/ 41 h 41"/>
                <a:gd name="T46" fmla="*/ 1 w 42"/>
                <a:gd name="T47" fmla="*/ 41 h 41"/>
                <a:gd name="T48" fmla="*/ 0 w 42"/>
                <a:gd name="T49" fmla="*/ 41 h 41"/>
                <a:gd name="T50" fmla="*/ 0 w 42"/>
                <a:gd name="T51" fmla="*/ 40 h 41"/>
                <a:gd name="T52" fmla="*/ 2 w 42"/>
                <a:gd name="T53" fmla="*/ 40 h 41"/>
                <a:gd name="T54" fmla="*/ 6 w 42"/>
                <a:gd name="T55" fmla="*/ 35 h 41"/>
                <a:gd name="T56" fmla="*/ 19 w 42"/>
                <a:gd name="T57" fmla="*/ 2 h 41"/>
                <a:gd name="T58" fmla="*/ 25 w 42"/>
                <a:gd name="T59" fmla="*/ 24 h 41"/>
                <a:gd name="T60" fmla="*/ 25 w 42"/>
                <a:gd name="T61" fmla="*/ 24 h 41"/>
                <a:gd name="T62" fmla="*/ 20 w 42"/>
                <a:gd name="T63" fmla="*/ 9 h 41"/>
                <a:gd name="T64" fmla="*/ 19 w 42"/>
                <a:gd name="T65" fmla="*/ 9 h 41"/>
                <a:gd name="T66" fmla="*/ 14 w 42"/>
                <a:gd name="T67" fmla="*/ 24 h 41"/>
                <a:gd name="T68" fmla="*/ 14 w 42"/>
                <a:gd name="T69" fmla="*/ 24 h 41"/>
                <a:gd name="T70" fmla="*/ 25 w 42"/>
                <a:gd name="T7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1">
                  <a:moveTo>
                    <a:pt x="19" y="2"/>
                  </a:moveTo>
                  <a:cubicBezTo>
                    <a:pt x="20" y="1"/>
                    <a:pt x="20" y="0"/>
                    <a:pt x="20" y="0"/>
                  </a:cubicBezTo>
                  <a:cubicBezTo>
                    <a:pt x="21" y="0"/>
                    <a:pt x="21" y="1"/>
                    <a:pt x="22" y="2"/>
                  </a:cubicBezTo>
                  <a:cubicBezTo>
                    <a:pt x="23" y="4"/>
                    <a:pt x="31" y="26"/>
                    <a:pt x="35" y="34"/>
                  </a:cubicBezTo>
                  <a:cubicBezTo>
                    <a:pt x="37" y="39"/>
                    <a:pt x="38" y="39"/>
                    <a:pt x="39" y="40"/>
                  </a:cubicBezTo>
                  <a:cubicBezTo>
                    <a:pt x="40" y="40"/>
                    <a:pt x="41" y="40"/>
                    <a:pt x="41" y="40"/>
                  </a:cubicBezTo>
                  <a:cubicBezTo>
                    <a:pt x="42" y="40"/>
                    <a:pt x="42" y="40"/>
                    <a:pt x="42" y="41"/>
                  </a:cubicBezTo>
                  <a:cubicBezTo>
                    <a:pt x="42" y="41"/>
                    <a:pt x="42" y="41"/>
                    <a:pt x="41" y="41"/>
                  </a:cubicBezTo>
                  <a:cubicBezTo>
                    <a:pt x="40" y="41"/>
                    <a:pt x="36" y="41"/>
                    <a:pt x="32" y="41"/>
                  </a:cubicBezTo>
                  <a:cubicBezTo>
                    <a:pt x="31" y="41"/>
                    <a:pt x="30" y="41"/>
                    <a:pt x="30" y="40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1" y="40"/>
                    <a:pt x="32" y="40"/>
                    <a:pt x="31" y="39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7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9" y="38"/>
                    <a:pt x="9" y="39"/>
                  </a:cubicBezTo>
                  <a:cubicBezTo>
                    <a:pt x="9" y="40"/>
                    <a:pt x="10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0" y="41"/>
                    <a:pt x="7" y="41"/>
                    <a:pt x="6" y="41"/>
                  </a:cubicBezTo>
                  <a:cubicBezTo>
                    <a:pt x="6" y="41"/>
                    <a:pt x="3" y="41"/>
                    <a:pt x="1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1" y="40"/>
                    <a:pt x="2" y="40"/>
                  </a:cubicBezTo>
                  <a:cubicBezTo>
                    <a:pt x="4" y="40"/>
                    <a:pt x="5" y="38"/>
                    <a:pt x="6" y="35"/>
                  </a:cubicBezTo>
                  <a:lnTo>
                    <a:pt x="19" y="2"/>
                  </a:lnTo>
                  <a:close/>
                  <a:moveTo>
                    <a:pt x="2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lnTo>
                    <a:pt x="25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" name="Freeform 24"/>
            <p:cNvSpPr>
              <a:spLocks/>
            </p:cNvSpPr>
            <p:nvPr userDrawn="1"/>
          </p:nvSpPr>
          <p:spPr bwMode="auto">
            <a:xfrm>
              <a:off x="3666" y="1259"/>
              <a:ext cx="83" cy="95"/>
            </a:xfrm>
            <a:custGeom>
              <a:avLst/>
              <a:gdLst>
                <a:gd name="T0" fmla="*/ 20 w 35"/>
                <a:gd name="T1" fmla="*/ 25 h 40"/>
                <a:gd name="T2" fmla="*/ 20 w 35"/>
                <a:gd name="T3" fmla="*/ 36 h 40"/>
                <a:gd name="T4" fmla="*/ 22 w 35"/>
                <a:gd name="T5" fmla="*/ 39 h 40"/>
                <a:gd name="T6" fmla="*/ 25 w 35"/>
                <a:gd name="T7" fmla="*/ 39 h 40"/>
                <a:gd name="T8" fmla="*/ 25 w 35"/>
                <a:gd name="T9" fmla="*/ 40 h 40"/>
                <a:gd name="T10" fmla="*/ 24 w 35"/>
                <a:gd name="T11" fmla="*/ 40 h 40"/>
                <a:gd name="T12" fmla="*/ 18 w 35"/>
                <a:gd name="T13" fmla="*/ 40 h 40"/>
                <a:gd name="T14" fmla="*/ 12 w 35"/>
                <a:gd name="T15" fmla="*/ 40 h 40"/>
                <a:gd name="T16" fmla="*/ 11 w 35"/>
                <a:gd name="T17" fmla="*/ 40 h 40"/>
                <a:gd name="T18" fmla="*/ 12 w 35"/>
                <a:gd name="T19" fmla="*/ 39 h 40"/>
                <a:gd name="T20" fmla="*/ 13 w 35"/>
                <a:gd name="T21" fmla="*/ 39 h 40"/>
                <a:gd name="T22" fmla="*/ 15 w 35"/>
                <a:gd name="T23" fmla="*/ 36 h 40"/>
                <a:gd name="T24" fmla="*/ 15 w 35"/>
                <a:gd name="T25" fmla="*/ 25 h 40"/>
                <a:gd name="T26" fmla="*/ 15 w 35"/>
                <a:gd name="T27" fmla="*/ 3 h 40"/>
                <a:gd name="T28" fmla="*/ 7 w 35"/>
                <a:gd name="T29" fmla="*/ 3 h 40"/>
                <a:gd name="T30" fmla="*/ 2 w 35"/>
                <a:gd name="T31" fmla="*/ 4 h 40"/>
                <a:gd name="T32" fmla="*/ 1 w 35"/>
                <a:gd name="T33" fmla="*/ 6 h 40"/>
                <a:gd name="T34" fmla="*/ 0 w 35"/>
                <a:gd name="T35" fmla="*/ 7 h 40"/>
                <a:gd name="T36" fmla="*/ 0 w 35"/>
                <a:gd name="T37" fmla="*/ 6 h 40"/>
                <a:gd name="T38" fmla="*/ 1 w 35"/>
                <a:gd name="T39" fmla="*/ 0 h 40"/>
                <a:gd name="T40" fmla="*/ 2 w 35"/>
                <a:gd name="T41" fmla="*/ 0 h 40"/>
                <a:gd name="T42" fmla="*/ 4 w 35"/>
                <a:gd name="T43" fmla="*/ 0 h 40"/>
                <a:gd name="T44" fmla="*/ 8 w 35"/>
                <a:gd name="T45" fmla="*/ 0 h 40"/>
                <a:gd name="T46" fmla="*/ 29 w 35"/>
                <a:gd name="T47" fmla="*/ 0 h 40"/>
                <a:gd name="T48" fmla="*/ 33 w 35"/>
                <a:gd name="T49" fmla="*/ 0 h 40"/>
                <a:gd name="T50" fmla="*/ 34 w 35"/>
                <a:gd name="T51" fmla="*/ 0 h 40"/>
                <a:gd name="T52" fmla="*/ 35 w 35"/>
                <a:gd name="T53" fmla="*/ 0 h 40"/>
                <a:gd name="T54" fmla="*/ 34 w 35"/>
                <a:gd name="T55" fmla="*/ 6 h 40"/>
                <a:gd name="T56" fmla="*/ 34 w 35"/>
                <a:gd name="T57" fmla="*/ 7 h 40"/>
                <a:gd name="T58" fmla="*/ 33 w 35"/>
                <a:gd name="T59" fmla="*/ 6 h 40"/>
                <a:gd name="T60" fmla="*/ 33 w 35"/>
                <a:gd name="T61" fmla="*/ 6 h 40"/>
                <a:gd name="T62" fmla="*/ 27 w 35"/>
                <a:gd name="T63" fmla="*/ 3 h 40"/>
                <a:gd name="T64" fmla="*/ 20 w 35"/>
                <a:gd name="T65" fmla="*/ 3 h 40"/>
                <a:gd name="T66" fmla="*/ 20 w 35"/>
                <a:gd name="T67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20" y="25"/>
                  </a:moveTo>
                  <a:cubicBezTo>
                    <a:pt x="20" y="30"/>
                    <a:pt x="20" y="34"/>
                    <a:pt x="20" y="36"/>
                  </a:cubicBezTo>
                  <a:cubicBezTo>
                    <a:pt x="20" y="38"/>
                    <a:pt x="21" y="39"/>
                    <a:pt x="22" y="39"/>
                  </a:cubicBezTo>
                  <a:cubicBezTo>
                    <a:pt x="23" y="39"/>
                    <a:pt x="24" y="39"/>
                    <a:pt x="25" y="39"/>
                  </a:cubicBezTo>
                  <a:cubicBezTo>
                    <a:pt x="25" y="39"/>
                    <a:pt x="25" y="39"/>
                    <a:pt x="25" y="40"/>
                  </a:cubicBezTo>
                  <a:cubicBezTo>
                    <a:pt x="25" y="40"/>
                    <a:pt x="25" y="40"/>
                    <a:pt x="24" y="40"/>
                  </a:cubicBezTo>
                  <a:cubicBezTo>
                    <a:pt x="21" y="40"/>
                    <a:pt x="18" y="40"/>
                    <a:pt x="18" y="40"/>
                  </a:cubicBezTo>
                  <a:cubicBezTo>
                    <a:pt x="17" y="40"/>
                    <a:pt x="14" y="40"/>
                    <a:pt x="12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39"/>
                    <a:pt x="11" y="39"/>
                    <a:pt x="12" y="39"/>
                  </a:cubicBezTo>
                  <a:cubicBezTo>
                    <a:pt x="12" y="39"/>
                    <a:pt x="13" y="39"/>
                    <a:pt x="13" y="39"/>
                  </a:cubicBezTo>
                  <a:cubicBezTo>
                    <a:pt x="14" y="39"/>
                    <a:pt x="15" y="38"/>
                    <a:pt x="15" y="36"/>
                  </a:cubicBezTo>
                  <a:cubicBezTo>
                    <a:pt x="15" y="34"/>
                    <a:pt x="15" y="30"/>
                    <a:pt x="15" y="2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0"/>
                    <a:pt x="8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"/>
                    <a:pt x="34" y="6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3" y="7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4"/>
                    <a:pt x="32" y="3"/>
                    <a:pt x="27" y="3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20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3" name="Freeform 25"/>
            <p:cNvSpPr>
              <a:spLocks/>
            </p:cNvSpPr>
            <p:nvPr userDrawn="1"/>
          </p:nvSpPr>
          <p:spPr bwMode="auto">
            <a:xfrm>
              <a:off x="3763" y="1259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9 w 14"/>
                <a:gd name="T3" fmla="*/ 36 h 40"/>
                <a:gd name="T4" fmla="*/ 11 w 14"/>
                <a:gd name="T5" fmla="*/ 39 h 40"/>
                <a:gd name="T6" fmla="*/ 13 w 14"/>
                <a:gd name="T7" fmla="*/ 39 h 40"/>
                <a:gd name="T8" fmla="*/ 14 w 14"/>
                <a:gd name="T9" fmla="*/ 40 h 40"/>
                <a:gd name="T10" fmla="*/ 13 w 14"/>
                <a:gd name="T11" fmla="*/ 40 h 40"/>
                <a:gd name="T12" fmla="*/ 6 w 14"/>
                <a:gd name="T13" fmla="*/ 40 h 40"/>
                <a:gd name="T14" fmla="*/ 1 w 14"/>
                <a:gd name="T15" fmla="*/ 40 h 40"/>
                <a:gd name="T16" fmla="*/ 0 w 14"/>
                <a:gd name="T17" fmla="*/ 40 h 40"/>
                <a:gd name="T18" fmla="*/ 0 w 14"/>
                <a:gd name="T19" fmla="*/ 39 h 40"/>
                <a:gd name="T20" fmla="*/ 2 w 14"/>
                <a:gd name="T21" fmla="*/ 39 h 40"/>
                <a:gd name="T22" fmla="*/ 3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0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6 w 14"/>
                <a:gd name="T39" fmla="*/ 0 h 40"/>
                <a:gd name="T40" fmla="*/ 11 w 14"/>
                <a:gd name="T41" fmla="*/ 0 h 40"/>
                <a:gd name="T42" fmla="*/ 12 w 14"/>
                <a:gd name="T43" fmla="*/ 1 h 40"/>
                <a:gd name="T44" fmla="*/ 12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9" y="36"/>
                  </a:cubicBezTo>
                  <a:cubicBezTo>
                    <a:pt x="9" y="38"/>
                    <a:pt x="9" y="39"/>
                    <a:pt x="11" y="39"/>
                  </a:cubicBezTo>
                  <a:cubicBezTo>
                    <a:pt x="12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40"/>
                  </a:cubicBezTo>
                  <a:cubicBezTo>
                    <a:pt x="14" y="40"/>
                    <a:pt x="13" y="40"/>
                    <a:pt x="13" y="40"/>
                  </a:cubicBezTo>
                  <a:cubicBezTo>
                    <a:pt x="10" y="40"/>
                    <a:pt x="6" y="40"/>
                    <a:pt x="6" y="40"/>
                  </a:cubicBezTo>
                  <a:cubicBezTo>
                    <a:pt x="6" y="40"/>
                    <a:pt x="2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3" y="39"/>
                    <a:pt x="3" y="38"/>
                    <a:pt x="3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6" y="0"/>
                    <a:pt x="10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9" y="2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4" name="Freeform 26"/>
            <p:cNvSpPr>
              <a:spLocks noEditPoints="1"/>
            </p:cNvSpPr>
            <p:nvPr userDrawn="1"/>
          </p:nvSpPr>
          <p:spPr bwMode="auto">
            <a:xfrm>
              <a:off x="3810" y="1259"/>
              <a:ext cx="102" cy="98"/>
            </a:xfrm>
            <a:custGeom>
              <a:avLst/>
              <a:gdLst>
                <a:gd name="T0" fmla="*/ 22 w 43"/>
                <a:gd name="T1" fmla="*/ 0 h 41"/>
                <a:gd name="T2" fmla="*/ 43 w 43"/>
                <a:gd name="T3" fmla="*/ 19 h 41"/>
                <a:gd name="T4" fmla="*/ 22 w 43"/>
                <a:gd name="T5" fmla="*/ 41 h 41"/>
                <a:gd name="T6" fmla="*/ 0 w 43"/>
                <a:gd name="T7" fmla="*/ 20 h 41"/>
                <a:gd name="T8" fmla="*/ 22 w 43"/>
                <a:gd name="T9" fmla="*/ 0 h 41"/>
                <a:gd name="T10" fmla="*/ 23 w 43"/>
                <a:gd name="T11" fmla="*/ 38 h 41"/>
                <a:gd name="T12" fmla="*/ 38 w 43"/>
                <a:gd name="T13" fmla="*/ 21 h 41"/>
                <a:gd name="T14" fmla="*/ 22 w 43"/>
                <a:gd name="T15" fmla="*/ 1 h 41"/>
                <a:gd name="T16" fmla="*/ 6 w 43"/>
                <a:gd name="T17" fmla="*/ 19 h 41"/>
                <a:gd name="T18" fmla="*/ 23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2" y="0"/>
                  </a:moveTo>
                  <a:cubicBezTo>
                    <a:pt x="34" y="0"/>
                    <a:pt x="43" y="7"/>
                    <a:pt x="43" y="19"/>
                  </a:cubicBezTo>
                  <a:cubicBezTo>
                    <a:pt x="43" y="31"/>
                    <a:pt x="35" y="41"/>
                    <a:pt x="22" y="41"/>
                  </a:cubicBezTo>
                  <a:cubicBezTo>
                    <a:pt x="7" y="41"/>
                    <a:pt x="0" y="29"/>
                    <a:pt x="0" y="20"/>
                  </a:cubicBezTo>
                  <a:cubicBezTo>
                    <a:pt x="0" y="12"/>
                    <a:pt x="7" y="0"/>
                    <a:pt x="22" y="0"/>
                  </a:cubicBezTo>
                  <a:close/>
                  <a:moveTo>
                    <a:pt x="23" y="38"/>
                  </a:moveTo>
                  <a:cubicBezTo>
                    <a:pt x="28" y="38"/>
                    <a:pt x="38" y="36"/>
                    <a:pt x="38" y="21"/>
                  </a:cubicBezTo>
                  <a:cubicBezTo>
                    <a:pt x="38" y="8"/>
                    <a:pt x="30" y="1"/>
                    <a:pt x="22" y="1"/>
                  </a:cubicBezTo>
                  <a:cubicBezTo>
                    <a:pt x="12" y="1"/>
                    <a:pt x="6" y="7"/>
                    <a:pt x="6" y="19"/>
                  </a:cubicBezTo>
                  <a:cubicBezTo>
                    <a:pt x="6" y="31"/>
                    <a:pt x="13" y="38"/>
                    <a:pt x="23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5" name="Freeform 27"/>
            <p:cNvSpPr>
              <a:spLocks/>
            </p:cNvSpPr>
            <p:nvPr userDrawn="1"/>
          </p:nvSpPr>
          <p:spPr bwMode="auto">
            <a:xfrm>
              <a:off x="3929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2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0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6 w 44"/>
                <a:gd name="T33" fmla="*/ 6 h 40"/>
                <a:gd name="T34" fmla="*/ 34 w 44"/>
                <a:gd name="T35" fmla="*/ 1 h 40"/>
                <a:gd name="T36" fmla="*/ 32 w 44"/>
                <a:gd name="T37" fmla="*/ 1 h 40"/>
                <a:gd name="T38" fmla="*/ 31 w 44"/>
                <a:gd name="T39" fmla="*/ 1 h 40"/>
                <a:gd name="T40" fmla="*/ 32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39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9" y="0"/>
                    <a:pt x="40" y="0"/>
                    <a:pt x="43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39" y="40"/>
                  </a:cubicBezTo>
                  <a:cubicBezTo>
                    <a:pt x="39" y="40"/>
                    <a:pt x="38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6" name="Freeform 28"/>
            <p:cNvSpPr>
              <a:spLocks noEditPoints="1"/>
            </p:cNvSpPr>
            <p:nvPr userDrawn="1"/>
          </p:nvSpPr>
          <p:spPr bwMode="auto">
            <a:xfrm>
              <a:off x="4078" y="1257"/>
              <a:ext cx="102" cy="97"/>
            </a:xfrm>
            <a:custGeom>
              <a:avLst/>
              <a:gdLst>
                <a:gd name="T0" fmla="*/ 20 w 43"/>
                <a:gd name="T1" fmla="*/ 2 h 41"/>
                <a:gd name="T2" fmla="*/ 21 w 43"/>
                <a:gd name="T3" fmla="*/ 0 h 41"/>
                <a:gd name="T4" fmla="*/ 22 w 43"/>
                <a:gd name="T5" fmla="*/ 2 h 41"/>
                <a:gd name="T6" fmla="*/ 35 w 43"/>
                <a:gd name="T7" fmla="*/ 34 h 41"/>
                <a:gd name="T8" fmla="*/ 40 w 43"/>
                <a:gd name="T9" fmla="*/ 40 h 41"/>
                <a:gd name="T10" fmla="*/ 42 w 43"/>
                <a:gd name="T11" fmla="*/ 40 h 41"/>
                <a:gd name="T12" fmla="*/ 43 w 43"/>
                <a:gd name="T13" fmla="*/ 41 h 41"/>
                <a:gd name="T14" fmla="*/ 42 w 43"/>
                <a:gd name="T15" fmla="*/ 41 h 41"/>
                <a:gd name="T16" fmla="*/ 33 w 43"/>
                <a:gd name="T17" fmla="*/ 41 h 41"/>
                <a:gd name="T18" fmla="*/ 31 w 43"/>
                <a:gd name="T19" fmla="*/ 40 h 41"/>
                <a:gd name="T20" fmla="*/ 31 w 43"/>
                <a:gd name="T21" fmla="*/ 40 h 41"/>
                <a:gd name="T22" fmla="*/ 32 w 43"/>
                <a:gd name="T23" fmla="*/ 39 h 41"/>
                <a:gd name="T24" fmla="*/ 27 w 43"/>
                <a:gd name="T25" fmla="*/ 27 h 41"/>
                <a:gd name="T26" fmla="*/ 27 w 43"/>
                <a:gd name="T27" fmla="*/ 26 h 41"/>
                <a:gd name="T28" fmla="*/ 14 w 43"/>
                <a:gd name="T29" fmla="*/ 26 h 41"/>
                <a:gd name="T30" fmla="*/ 13 w 43"/>
                <a:gd name="T31" fmla="*/ 27 h 41"/>
                <a:gd name="T32" fmla="*/ 10 w 43"/>
                <a:gd name="T33" fmla="*/ 35 h 41"/>
                <a:gd name="T34" fmla="*/ 10 w 43"/>
                <a:gd name="T35" fmla="*/ 39 h 41"/>
                <a:gd name="T36" fmla="*/ 11 w 43"/>
                <a:gd name="T37" fmla="*/ 40 h 41"/>
                <a:gd name="T38" fmla="*/ 12 w 43"/>
                <a:gd name="T39" fmla="*/ 40 h 41"/>
                <a:gd name="T40" fmla="*/ 12 w 43"/>
                <a:gd name="T41" fmla="*/ 41 h 41"/>
                <a:gd name="T42" fmla="*/ 12 w 43"/>
                <a:gd name="T43" fmla="*/ 41 h 41"/>
                <a:gd name="T44" fmla="*/ 7 w 43"/>
                <a:gd name="T45" fmla="*/ 41 h 41"/>
                <a:gd name="T46" fmla="*/ 1 w 43"/>
                <a:gd name="T47" fmla="*/ 41 h 41"/>
                <a:gd name="T48" fmla="*/ 0 w 43"/>
                <a:gd name="T49" fmla="*/ 41 h 41"/>
                <a:gd name="T50" fmla="*/ 1 w 43"/>
                <a:gd name="T51" fmla="*/ 40 h 41"/>
                <a:gd name="T52" fmla="*/ 2 w 43"/>
                <a:gd name="T53" fmla="*/ 40 h 41"/>
                <a:gd name="T54" fmla="*/ 7 w 43"/>
                <a:gd name="T55" fmla="*/ 35 h 41"/>
                <a:gd name="T56" fmla="*/ 20 w 43"/>
                <a:gd name="T57" fmla="*/ 2 h 41"/>
                <a:gd name="T58" fmla="*/ 26 w 43"/>
                <a:gd name="T59" fmla="*/ 24 h 41"/>
                <a:gd name="T60" fmla="*/ 26 w 43"/>
                <a:gd name="T61" fmla="*/ 24 h 41"/>
                <a:gd name="T62" fmla="*/ 21 w 43"/>
                <a:gd name="T63" fmla="*/ 9 h 41"/>
                <a:gd name="T64" fmla="*/ 20 w 43"/>
                <a:gd name="T65" fmla="*/ 9 h 41"/>
                <a:gd name="T66" fmla="*/ 15 w 43"/>
                <a:gd name="T67" fmla="*/ 24 h 41"/>
                <a:gd name="T68" fmla="*/ 15 w 43"/>
                <a:gd name="T69" fmla="*/ 24 h 41"/>
                <a:gd name="T70" fmla="*/ 26 w 43"/>
                <a:gd name="T7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41">
                  <a:moveTo>
                    <a:pt x="20" y="2"/>
                  </a:moveTo>
                  <a:cubicBezTo>
                    <a:pt x="20" y="1"/>
                    <a:pt x="21" y="0"/>
                    <a:pt x="21" y="0"/>
                  </a:cubicBezTo>
                  <a:cubicBezTo>
                    <a:pt x="22" y="0"/>
                    <a:pt x="22" y="1"/>
                    <a:pt x="22" y="2"/>
                  </a:cubicBezTo>
                  <a:cubicBezTo>
                    <a:pt x="23" y="4"/>
                    <a:pt x="32" y="26"/>
                    <a:pt x="35" y="34"/>
                  </a:cubicBezTo>
                  <a:cubicBezTo>
                    <a:pt x="37" y="39"/>
                    <a:pt x="39" y="39"/>
                    <a:pt x="40" y="40"/>
                  </a:cubicBezTo>
                  <a:cubicBezTo>
                    <a:pt x="41" y="40"/>
                    <a:pt x="42" y="40"/>
                    <a:pt x="42" y="40"/>
                  </a:cubicBezTo>
                  <a:cubicBezTo>
                    <a:pt x="42" y="40"/>
                    <a:pt x="43" y="40"/>
                    <a:pt x="43" y="41"/>
                  </a:cubicBezTo>
                  <a:cubicBezTo>
                    <a:pt x="43" y="41"/>
                    <a:pt x="42" y="41"/>
                    <a:pt x="42" y="41"/>
                  </a:cubicBezTo>
                  <a:cubicBezTo>
                    <a:pt x="41" y="41"/>
                    <a:pt x="37" y="41"/>
                    <a:pt x="33" y="41"/>
                  </a:cubicBezTo>
                  <a:cubicBezTo>
                    <a:pt x="32" y="41"/>
                    <a:pt x="31" y="41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3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3" y="27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8"/>
                    <a:pt x="10" y="39"/>
                  </a:cubicBezTo>
                  <a:cubicBezTo>
                    <a:pt x="10" y="40"/>
                    <a:pt x="10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1"/>
                    <a:pt x="7" y="41"/>
                    <a:pt x="7" y="41"/>
                  </a:cubicBezTo>
                  <a:cubicBezTo>
                    <a:pt x="6" y="41"/>
                    <a:pt x="3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40"/>
                    <a:pt x="0" y="40"/>
                    <a:pt x="1" y="40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5" y="40"/>
                    <a:pt x="6" y="38"/>
                    <a:pt x="7" y="35"/>
                  </a:cubicBezTo>
                  <a:lnTo>
                    <a:pt x="20" y="2"/>
                  </a:lnTo>
                  <a:close/>
                  <a:moveTo>
                    <a:pt x="26" y="24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5" y="24"/>
                    <a:pt x="15" y="2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7" name="Freeform 29"/>
            <p:cNvSpPr>
              <a:spLocks/>
            </p:cNvSpPr>
            <p:nvPr userDrawn="1"/>
          </p:nvSpPr>
          <p:spPr bwMode="auto">
            <a:xfrm>
              <a:off x="4180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3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7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1 w 44"/>
                <a:gd name="T17" fmla="*/ 39 h 40"/>
                <a:gd name="T18" fmla="*/ 3 w 44"/>
                <a:gd name="T19" fmla="*/ 39 h 40"/>
                <a:gd name="T20" fmla="*/ 5 w 44"/>
                <a:gd name="T21" fmla="*/ 32 h 40"/>
                <a:gd name="T22" fmla="*/ 5 w 44"/>
                <a:gd name="T23" fmla="*/ 2 h 40"/>
                <a:gd name="T24" fmla="*/ 5 w 44"/>
                <a:gd name="T25" fmla="*/ 0 h 40"/>
                <a:gd name="T26" fmla="*/ 8 w 44"/>
                <a:gd name="T27" fmla="*/ 1 h 40"/>
                <a:gd name="T28" fmla="*/ 25 w 44"/>
                <a:gd name="T29" fmla="*/ 19 h 40"/>
                <a:gd name="T30" fmla="*/ 38 w 44"/>
                <a:gd name="T31" fmla="*/ 33 h 40"/>
                <a:gd name="T32" fmla="*/ 37 w 44"/>
                <a:gd name="T33" fmla="*/ 6 h 40"/>
                <a:gd name="T34" fmla="*/ 35 w 44"/>
                <a:gd name="T35" fmla="*/ 1 h 40"/>
                <a:gd name="T36" fmla="*/ 32 w 44"/>
                <a:gd name="T37" fmla="*/ 1 h 40"/>
                <a:gd name="T38" fmla="*/ 32 w 44"/>
                <a:gd name="T39" fmla="*/ 1 h 40"/>
                <a:gd name="T40" fmla="*/ 33 w 44"/>
                <a:gd name="T41" fmla="*/ 0 h 40"/>
                <a:gd name="T42" fmla="*/ 39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4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40 w 44"/>
                <a:gd name="T57" fmla="*/ 40 h 40"/>
                <a:gd name="T58" fmla="*/ 36 w 44"/>
                <a:gd name="T59" fmla="*/ 37 h 40"/>
                <a:gd name="T60" fmla="*/ 22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9" y="38"/>
                    <a:pt x="10" y="39"/>
                  </a:cubicBezTo>
                  <a:cubicBezTo>
                    <a:pt x="11" y="39"/>
                    <a:pt x="12" y="39"/>
                    <a:pt x="13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9" y="40"/>
                    <a:pt x="7" y="40"/>
                    <a:pt x="7" y="40"/>
                  </a:cubicBezTo>
                  <a:cubicBezTo>
                    <a:pt x="6" y="40"/>
                    <a:pt x="4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5" y="37"/>
                    <a:pt x="5" y="3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8" y="2"/>
                    <a:pt x="16" y="10"/>
                    <a:pt x="25" y="19"/>
                  </a:cubicBezTo>
                  <a:cubicBezTo>
                    <a:pt x="30" y="25"/>
                    <a:pt x="36" y="31"/>
                    <a:pt x="38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7" y="2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5" y="0"/>
                    <a:pt x="38" y="0"/>
                    <a:pt x="39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0"/>
                    <a:pt x="44" y="0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40"/>
                    <a:pt x="39" y="40"/>
                    <a:pt x="36" y="37"/>
                  </a:cubicBezTo>
                  <a:cubicBezTo>
                    <a:pt x="35" y="37"/>
                    <a:pt x="27" y="29"/>
                    <a:pt x="22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8" name="Freeform 30"/>
            <p:cNvSpPr>
              <a:spLocks noEditPoints="1"/>
            </p:cNvSpPr>
            <p:nvPr userDrawn="1"/>
          </p:nvSpPr>
          <p:spPr bwMode="auto">
            <a:xfrm>
              <a:off x="4301" y="1259"/>
              <a:ext cx="99" cy="95"/>
            </a:xfrm>
            <a:custGeom>
              <a:avLst/>
              <a:gdLst>
                <a:gd name="T0" fmla="*/ 5 w 42"/>
                <a:gd name="T1" fmla="*/ 15 h 40"/>
                <a:gd name="T2" fmla="*/ 5 w 42"/>
                <a:gd name="T3" fmla="*/ 4 h 40"/>
                <a:gd name="T4" fmla="*/ 3 w 42"/>
                <a:gd name="T5" fmla="*/ 1 h 40"/>
                <a:gd name="T6" fmla="*/ 1 w 42"/>
                <a:gd name="T7" fmla="*/ 1 h 40"/>
                <a:gd name="T8" fmla="*/ 0 w 42"/>
                <a:gd name="T9" fmla="*/ 1 h 40"/>
                <a:gd name="T10" fmla="*/ 1 w 42"/>
                <a:gd name="T11" fmla="*/ 0 h 40"/>
                <a:gd name="T12" fmla="*/ 8 w 42"/>
                <a:gd name="T13" fmla="*/ 0 h 40"/>
                <a:gd name="T14" fmla="*/ 15 w 42"/>
                <a:gd name="T15" fmla="*/ 0 h 40"/>
                <a:gd name="T16" fmla="*/ 37 w 42"/>
                <a:gd name="T17" fmla="*/ 6 h 40"/>
                <a:gd name="T18" fmla="*/ 42 w 42"/>
                <a:gd name="T19" fmla="*/ 20 h 40"/>
                <a:gd name="T20" fmla="*/ 36 w 42"/>
                <a:gd name="T21" fmla="*/ 34 h 40"/>
                <a:gd name="T22" fmla="*/ 20 w 42"/>
                <a:gd name="T23" fmla="*/ 40 h 40"/>
                <a:gd name="T24" fmla="*/ 12 w 42"/>
                <a:gd name="T25" fmla="*/ 40 h 40"/>
                <a:gd name="T26" fmla="*/ 8 w 42"/>
                <a:gd name="T27" fmla="*/ 40 h 40"/>
                <a:gd name="T28" fmla="*/ 5 w 42"/>
                <a:gd name="T29" fmla="*/ 40 h 40"/>
                <a:gd name="T30" fmla="*/ 2 w 42"/>
                <a:gd name="T31" fmla="*/ 40 h 40"/>
                <a:gd name="T32" fmla="*/ 1 w 42"/>
                <a:gd name="T33" fmla="*/ 40 h 40"/>
                <a:gd name="T34" fmla="*/ 2 w 42"/>
                <a:gd name="T35" fmla="*/ 39 h 40"/>
                <a:gd name="T36" fmla="*/ 3 w 42"/>
                <a:gd name="T37" fmla="*/ 39 h 40"/>
                <a:gd name="T38" fmla="*/ 5 w 42"/>
                <a:gd name="T39" fmla="*/ 36 h 40"/>
                <a:gd name="T40" fmla="*/ 5 w 42"/>
                <a:gd name="T41" fmla="*/ 25 h 40"/>
                <a:gd name="T42" fmla="*/ 5 w 42"/>
                <a:gd name="T43" fmla="*/ 15 h 40"/>
                <a:gd name="T44" fmla="*/ 10 w 42"/>
                <a:gd name="T45" fmla="*/ 21 h 40"/>
                <a:gd name="T46" fmla="*/ 10 w 42"/>
                <a:gd name="T47" fmla="*/ 33 h 40"/>
                <a:gd name="T48" fmla="*/ 11 w 42"/>
                <a:gd name="T49" fmla="*/ 36 h 40"/>
                <a:gd name="T50" fmla="*/ 20 w 42"/>
                <a:gd name="T51" fmla="*/ 38 h 40"/>
                <a:gd name="T52" fmla="*/ 32 w 42"/>
                <a:gd name="T53" fmla="*/ 34 h 40"/>
                <a:gd name="T54" fmla="*/ 37 w 42"/>
                <a:gd name="T55" fmla="*/ 21 h 40"/>
                <a:gd name="T56" fmla="*/ 32 w 42"/>
                <a:gd name="T57" fmla="*/ 8 h 40"/>
                <a:gd name="T58" fmla="*/ 14 w 42"/>
                <a:gd name="T59" fmla="*/ 2 h 40"/>
                <a:gd name="T60" fmla="*/ 11 w 42"/>
                <a:gd name="T61" fmla="*/ 3 h 40"/>
                <a:gd name="T62" fmla="*/ 10 w 42"/>
                <a:gd name="T63" fmla="*/ 4 h 40"/>
                <a:gd name="T64" fmla="*/ 10 w 42"/>
                <a:gd name="T65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8" y="0"/>
                    <a:pt x="12" y="0"/>
                    <a:pt x="15" y="0"/>
                  </a:cubicBezTo>
                  <a:cubicBezTo>
                    <a:pt x="20" y="0"/>
                    <a:pt x="30" y="0"/>
                    <a:pt x="37" y="6"/>
                  </a:cubicBezTo>
                  <a:cubicBezTo>
                    <a:pt x="39" y="9"/>
                    <a:pt x="42" y="13"/>
                    <a:pt x="42" y="20"/>
                  </a:cubicBezTo>
                  <a:cubicBezTo>
                    <a:pt x="42" y="26"/>
                    <a:pt x="39" y="31"/>
                    <a:pt x="36" y="34"/>
                  </a:cubicBezTo>
                  <a:cubicBezTo>
                    <a:pt x="34" y="37"/>
                    <a:pt x="29" y="40"/>
                    <a:pt x="20" y="40"/>
                  </a:cubicBezTo>
                  <a:cubicBezTo>
                    <a:pt x="17" y="40"/>
                    <a:pt x="14" y="40"/>
                    <a:pt x="12" y="40"/>
                  </a:cubicBezTo>
                  <a:cubicBezTo>
                    <a:pt x="10" y="40"/>
                    <a:pt x="8" y="40"/>
                    <a:pt x="8" y="40"/>
                  </a:cubicBezTo>
                  <a:cubicBezTo>
                    <a:pt x="7" y="40"/>
                    <a:pt x="6" y="40"/>
                    <a:pt x="5" y="40"/>
                  </a:cubicBezTo>
                  <a:cubicBezTo>
                    <a:pt x="4" y="40"/>
                    <a:pt x="3" y="40"/>
                    <a:pt x="2" y="40"/>
                  </a:cubicBezTo>
                  <a:cubicBezTo>
                    <a:pt x="2" y="40"/>
                    <a:pt x="1" y="40"/>
                    <a:pt x="1" y="40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4" y="38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10" y="21"/>
                  </a:moveTo>
                  <a:cubicBezTo>
                    <a:pt x="10" y="27"/>
                    <a:pt x="10" y="32"/>
                    <a:pt x="10" y="33"/>
                  </a:cubicBezTo>
                  <a:cubicBezTo>
                    <a:pt x="10" y="34"/>
                    <a:pt x="10" y="36"/>
                    <a:pt x="11" y="36"/>
                  </a:cubicBezTo>
                  <a:cubicBezTo>
                    <a:pt x="11" y="37"/>
                    <a:pt x="13" y="38"/>
                    <a:pt x="20" y="38"/>
                  </a:cubicBezTo>
                  <a:cubicBezTo>
                    <a:pt x="25" y="38"/>
                    <a:pt x="29" y="37"/>
                    <a:pt x="32" y="34"/>
                  </a:cubicBezTo>
                  <a:cubicBezTo>
                    <a:pt x="35" y="31"/>
                    <a:pt x="37" y="26"/>
                    <a:pt x="37" y="21"/>
                  </a:cubicBezTo>
                  <a:cubicBezTo>
                    <a:pt x="37" y="15"/>
                    <a:pt x="34" y="10"/>
                    <a:pt x="32" y="8"/>
                  </a:cubicBezTo>
                  <a:cubicBezTo>
                    <a:pt x="26" y="3"/>
                    <a:pt x="20" y="2"/>
                    <a:pt x="14" y="2"/>
                  </a:cubicBezTo>
                  <a:cubicBezTo>
                    <a:pt x="13" y="2"/>
                    <a:pt x="11" y="2"/>
                    <a:pt x="11" y="3"/>
                  </a:cubicBezTo>
                  <a:cubicBezTo>
                    <a:pt x="10" y="3"/>
                    <a:pt x="10" y="3"/>
                    <a:pt x="10" y="4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9" name="Freeform 31"/>
            <p:cNvSpPr>
              <a:spLocks/>
            </p:cNvSpPr>
            <p:nvPr userDrawn="1"/>
          </p:nvSpPr>
          <p:spPr bwMode="auto">
            <a:xfrm>
              <a:off x="4455" y="1240"/>
              <a:ext cx="92" cy="114"/>
            </a:xfrm>
            <a:custGeom>
              <a:avLst/>
              <a:gdLst>
                <a:gd name="T0" fmla="*/ 22 w 39"/>
                <a:gd name="T1" fmla="*/ 30 h 48"/>
                <a:gd name="T2" fmla="*/ 23 w 39"/>
                <a:gd name="T3" fmla="*/ 43 h 48"/>
                <a:gd name="T4" fmla="*/ 25 w 39"/>
                <a:gd name="T5" fmla="*/ 47 h 48"/>
                <a:gd name="T6" fmla="*/ 28 w 39"/>
                <a:gd name="T7" fmla="*/ 47 h 48"/>
                <a:gd name="T8" fmla="*/ 28 w 39"/>
                <a:gd name="T9" fmla="*/ 47 h 48"/>
                <a:gd name="T10" fmla="*/ 27 w 39"/>
                <a:gd name="T11" fmla="*/ 48 h 48"/>
                <a:gd name="T12" fmla="*/ 20 w 39"/>
                <a:gd name="T13" fmla="*/ 48 h 48"/>
                <a:gd name="T14" fmla="*/ 14 w 39"/>
                <a:gd name="T15" fmla="*/ 48 h 48"/>
                <a:gd name="T16" fmla="*/ 13 w 39"/>
                <a:gd name="T17" fmla="*/ 47 h 48"/>
                <a:gd name="T18" fmla="*/ 13 w 39"/>
                <a:gd name="T19" fmla="*/ 47 h 48"/>
                <a:gd name="T20" fmla="*/ 15 w 39"/>
                <a:gd name="T21" fmla="*/ 47 h 48"/>
                <a:gd name="T22" fmla="*/ 17 w 39"/>
                <a:gd name="T23" fmla="*/ 43 h 48"/>
                <a:gd name="T24" fmla="*/ 17 w 39"/>
                <a:gd name="T25" fmla="*/ 30 h 48"/>
                <a:gd name="T26" fmla="*/ 17 w 39"/>
                <a:gd name="T27" fmla="*/ 4 h 48"/>
                <a:gd name="T28" fmla="*/ 8 w 39"/>
                <a:gd name="T29" fmla="*/ 4 h 48"/>
                <a:gd name="T30" fmla="*/ 2 w 39"/>
                <a:gd name="T31" fmla="*/ 6 h 48"/>
                <a:gd name="T32" fmla="*/ 1 w 39"/>
                <a:gd name="T33" fmla="*/ 8 h 48"/>
                <a:gd name="T34" fmla="*/ 0 w 39"/>
                <a:gd name="T35" fmla="*/ 9 h 48"/>
                <a:gd name="T36" fmla="*/ 0 w 39"/>
                <a:gd name="T37" fmla="*/ 8 h 48"/>
                <a:gd name="T38" fmla="*/ 1 w 39"/>
                <a:gd name="T39" fmla="*/ 2 h 48"/>
                <a:gd name="T40" fmla="*/ 2 w 39"/>
                <a:gd name="T41" fmla="*/ 0 h 48"/>
                <a:gd name="T42" fmla="*/ 4 w 39"/>
                <a:gd name="T43" fmla="*/ 1 h 48"/>
                <a:gd name="T44" fmla="*/ 9 w 39"/>
                <a:gd name="T45" fmla="*/ 1 h 48"/>
                <a:gd name="T46" fmla="*/ 32 w 39"/>
                <a:gd name="T47" fmla="*/ 1 h 48"/>
                <a:gd name="T48" fmla="*/ 37 w 39"/>
                <a:gd name="T49" fmla="*/ 1 h 48"/>
                <a:gd name="T50" fmla="*/ 39 w 39"/>
                <a:gd name="T51" fmla="*/ 1 h 48"/>
                <a:gd name="T52" fmla="*/ 39 w 39"/>
                <a:gd name="T53" fmla="*/ 2 h 48"/>
                <a:gd name="T54" fmla="*/ 39 w 39"/>
                <a:gd name="T55" fmla="*/ 8 h 48"/>
                <a:gd name="T56" fmla="*/ 38 w 39"/>
                <a:gd name="T57" fmla="*/ 9 h 48"/>
                <a:gd name="T58" fmla="*/ 38 w 39"/>
                <a:gd name="T59" fmla="*/ 8 h 48"/>
                <a:gd name="T60" fmla="*/ 38 w 39"/>
                <a:gd name="T61" fmla="*/ 7 h 48"/>
                <a:gd name="T62" fmla="*/ 30 w 39"/>
                <a:gd name="T63" fmla="*/ 4 h 48"/>
                <a:gd name="T64" fmla="*/ 22 w 39"/>
                <a:gd name="T65" fmla="*/ 4 h 48"/>
                <a:gd name="T66" fmla="*/ 22 w 39"/>
                <a:gd name="T6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8">
                  <a:moveTo>
                    <a:pt x="22" y="30"/>
                  </a:moveTo>
                  <a:cubicBezTo>
                    <a:pt x="22" y="36"/>
                    <a:pt x="22" y="41"/>
                    <a:pt x="23" y="43"/>
                  </a:cubicBezTo>
                  <a:cubicBezTo>
                    <a:pt x="23" y="45"/>
                    <a:pt x="23" y="47"/>
                    <a:pt x="25" y="47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8"/>
                    <a:pt x="28" y="48"/>
                    <a:pt x="27" y="48"/>
                  </a:cubicBezTo>
                  <a:cubicBezTo>
                    <a:pt x="24" y="48"/>
                    <a:pt x="20" y="48"/>
                    <a:pt x="20" y="48"/>
                  </a:cubicBezTo>
                  <a:cubicBezTo>
                    <a:pt x="19" y="48"/>
                    <a:pt x="16" y="48"/>
                    <a:pt x="14" y="48"/>
                  </a:cubicBezTo>
                  <a:cubicBezTo>
                    <a:pt x="13" y="48"/>
                    <a:pt x="13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6" y="47"/>
                    <a:pt x="17" y="45"/>
                    <a:pt x="17" y="43"/>
                  </a:cubicBezTo>
                  <a:cubicBezTo>
                    <a:pt x="17" y="41"/>
                    <a:pt x="17" y="36"/>
                    <a:pt x="17" y="3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1" y="2"/>
                    <a:pt x="1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6" y="1"/>
                    <a:pt x="9" y="1"/>
                    <a:pt x="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8" y="1"/>
                    <a:pt x="38" y="1"/>
                    <a:pt x="39" y="1"/>
                  </a:cubicBezTo>
                  <a:cubicBezTo>
                    <a:pt x="39" y="1"/>
                    <a:pt x="39" y="1"/>
                    <a:pt x="39" y="2"/>
                  </a:cubicBezTo>
                  <a:cubicBezTo>
                    <a:pt x="39" y="3"/>
                    <a:pt x="39" y="8"/>
                    <a:pt x="39" y="8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8" y="9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6" y="4"/>
                    <a:pt x="30" y="4"/>
                  </a:cubicBezTo>
                  <a:cubicBezTo>
                    <a:pt x="22" y="4"/>
                    <a:pt x="22" y="4"/>
                    <a:pt x="22" y="4"/>
                  </a:cubicBezTo>
                  <a:lnTo>
                    <a:pt x="22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0" name="Freeform 32"/>
            <p:cNvSpPr>
              <a:spLocks/>
            </p:cNvSpPr>
            <p:nvPr userDrawn="1"/>
          </p:nvSpPr>
          <p:spPr bwMode="auto">
            <a:xfrm>
              <a:off x="4561" y="1259"/>
              <a:ext cx="60" cy="95"/>
            </a:xfrm>
            <a:custGeom>
              <a:avLst/>
              <a:gdLst>
                <a:gd name="T0" fmla="*/ 4 w 25"/>
                <a:gd name="T1" fmla="*/ 15 h 40"/>
                <a:gd name="T2" fmla="*/ 4 w 25"/>
                <a:gd name="T3" fmla="*/ 4 h 40"/>
                <a:gd name="T4" fmla="*/ 2 w 25"/>
                <a:gd name="T5" fmla="*/ 1 h 40"/>
                <a:gd name="T6" fmla="*/ 0 w 25"/>
                <a:gd name="T7" fmla="*/ 1 h 40"/>
                <a:gd name="T8" fmla="*/ 0 w 25"/>
                <a:gd name="T9" fmla="*/ 1 h 40"/>
                <a:gd name="T10" fmla="*/ 0 w 25"/>
                <a:gd name="T11" fmla="*/ 0 h 40"/>
                <a:gd name="T12" fmla="*/ 7 w 25"/>
                <a:gd name="T13" fmla="*/ 0 h 40"/>
                <a:gd name="T14" fmla="*/ 20 w 25"/>
                <a:gd name="T15" fmla="*/ 0 h 40"/>
                <a:gd name="T16" fmla="*/ 22 w 25"/>
                <a:gd name="T17" fmla="*/ 0 h 40"/>
                <a:gd name="T18" fmla="*/ 23 w 25"/>
                <a:gd name="T19" fmla="*/ 0 h 40"/>
                <a:gd name="T20" fmla="*/ 23 w 25"/>
                <a:gd name="T21" fmla="*/ 0 h 40"/>
                <a:gd name="T22" fmla="*/ 23 w 25"/>
                <a:gd name="T23" fmla="*/ 3 h 40"/>
                <a:gd name="T24" fmla="*/ 22 w 25"/>
                <a:gd name="T25" fmla="*/ 6 h 40"/>
                <a:gd name="T26" fmla="*/ 22 w 25"/>
                <a:gd name="T27" fmla="*/ 7 h 40"/>
                <a:gd name="T28" fmla="*/ 22 w 25"/>
                <a:gd name="T29" fmla="*/ 6 h 40"/>
                <a:gd name="T30" fmla="*/ 21 w 25"/>
                <a:gd name="T31" fmla="*/ 4 h 40"/>
                <a:gd name="T32" fmla="*/ 17 w 25"/>
                <a:gd name="T33" fmla="*/ 3 h 40"/>
                <a:gd name="T34" fmla="*/ 10 w 25"/>
                <a:gd name="T35" fmla="*/ 2 h 40"/>
                <a:gd name="T36" fmla="*/ 9 w 25"/>
                <a:gd name="T37" fmla="*/ 3 h 40"/>
                <a:gd name="T38" fmla="*/ 9 w 25"/>
                <a:gd name="T39" fmla="*/ 17 h 40"/>
                <a:gd name="T40" fmla="*/ 10 w 25"/>
                <a:gd name="T41" fmla="*/ 18 h 40"/>
                <a:gd name="T42" fmla="*/ 19 w 25"/>
                <a:gd name="T43" fmla="*/ 18 h 40"/>
                <a:gd name="T44" fmla="*/ 21 w 25"/>
                <a:gd name="T45" fmla="*/ 17 h 40"/>
                <a:gd name="T46" fmla="*/ 22 w 25"/>
                <a:gd name="T47" fmla="*/ 16 h 40"/>
                <a:gd name="T48" fmla="*/ 22 w 25"/>
                <a:gd name="T49" fmla="*/ 17 h 40"/>
                <a:gd name="T50" fmla="*/ 22 w 25"/>
                <a:gd name="T51" fmla="*/ 20 h 40"/>
                <a:gd name="T52" fmla="*/ 22 w 25"/>
                <a:gd name="T53" fmla="*/ 23 h 40"/>
                <a:gd name="T54" fmla="*/ 21 w 25"/>
                <a:gd name="T55" fmla="*/ 24 h 40"/>
                <a:gd name="T56" fmla="*/ 21 w 25"/>
                <a:gd name="T57" fmla="*/ 24 h 40"/>
                <a:gd name="T58" fmla="*/ 21 w 25"/>
                <a:gd name="T59" fmla="*/ 22 h 40"/>
                <a:gd name="T60" fmla="*/ 18 w 25"/>
                <a:gd name="T61" fmla="*/ 20 h 40"/>
                <a:gd name="T62" fmla="*/ 10 w 25"/>
                <a:gd name="T63" fmla="*/ 20 h 40"/>
                <a:gd name="T64" fmla="*/ 9 w 25"/>
                <a:gd name="T65" fmla="*/ 20 h 40"/>
                <a:gd name="T66" fmla="*/ 9 w 25"/>
                <a:gd name="T67" fmla="*/ 25 h 40"/>
                <a:gd name="T68" fmla="*/ 9 w 25"/>
                <a:gd name="T69" fmla="*/ 34 h 40"/>
                <a:gd name="T70" fmla="*/ 16 w 25"/>
                <a:gd name="T71" fmla="*/ 38 h 40"/>
                <a:gd name="T72" fmla="*/ 21 w 25"/>
                <a:gd name="T73" fmla="*/ 37 h 40"/>
                <a:gd name="T74" fmla="*/ 24 w 25"/>
                <a:gd name="T75" fmla="*/ 34 h 40"/>
                <a:gd name="T76" fmla="*/ 24 w 25"/>
                <a:gd name="T77" fmla="*/ 33 h 40"/>
                <a:gd name="T78" fmla="*/ 25 w 25"/>
                <a:gd name="T79" fmla="*/ 34 h 40"/>
                <a:gd name="T80" fmla="*/ 24 w 25"/>
                <a:gd name="T81" fmla="*/ 39 h 40"/>
                <a:gd name="T82" fmla="*/ 21 w 25"/>
                <a:gd name="T83" fmla="*/ 40 h 40"/>
                <a:gd name="T84" fmla="*/ 11 w 25"/>
                <a:gd name="T85" fmla="*/ 40 h 40"/>
                <a:gd name="T86" fmla="*/ 7 w 25"/>
                <a:gd name="T87" fmla="*/ 40 h 40"/>
                <a:gd name="T88" fmla="*/ 4 w 25"/>
                <a:gd name="T89" fmla="*/ 40 h 40"/>
                <a:gd name="T90" fmla="*/ 1 w 25"/>
                <a:gd name="T91" fmla="*/ 40 h 40"/>
                <a:gd name="T92" fmla="*/ 0 w 25"/>
                <a:gd name="T93" fmla="*/ 40 h 40"/>
                <a:gd name="T94" fmla="*/ 1 w 25"/>
                <a:gd name="T95" fmla="*/ 39 h 40"/>
                <a:gd name="T96" fmla="*/ 3 w 25"/>
                <a:gd name="T97" fmla="*/ 39 h 40"/>
                <a:gd name="T98" fmla="*/ 4 w 25"/>
                <a:gd name="T99" fmla="*/ 36 h 40"/>
                <a:gd name="T100" fmla="*/ 4 w 25"/>
                <a:gd name="T101" fmla="*/ 25 h 40"/>
                <a:gd name="T102" fmla="*/ 4 w 25"/>
                <a:gd name="T10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40">
                  <a:moveTo>
                    <a:pt x="4" y="15"/>
                  </a:move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9" y="0"/>
                    <a:pt x="20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1"/>
                    <a:pt x="23" y="3"/>
                  </a:cubicBezTo>
                  <a:cubicBezTo>
                    <a:pt x="23" y="3"/>
                    <a:pt x="23" y="6"/>
                    <a:pt x="22" y="6"/>
                  </a:cubicBezTo>
                  <a:cubicBezTo>
                    <a:pt x="22" y="6"/>
                    <a:pt x="22" y="7"/>
                    <a:pt x="22" y="7"/>
                  </a:cubicBezTo>
                  <a:cubicBezTo>
                    <a:pt x="22" y="7"/>
                    <a:pt x="22" y="7"/>
                    <a:pt x="22" y="6"/>
                  </a:cubicBezTo>
                  <a:cubicBezTo>
                    <a:pt x="22" y="6"/>
                    <a:pt x="21" y="5"/>
                    <a:pt x="21" y="4"/>
                  </a:cubicBezTo>
                  <a:cubicBezTo>
                    <a:pt x="21" y="3"/>
                    <a:pt x="20" y="3"/>
                    <a:pt x="17" y="3"/>
                  </a:cubicBezTo>
                  <a:cubicBezTo>
                    <a:pt x="16" y="3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7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2" y="17"/>
                    <a:pt x="22" y="16"/>
                    <a:pt x="22" y="16"/>
                  </a:cubicBezTo>
                  <a:cubicBezTo>
                    <a:pt x="22" y="16"/>
                    <a:pt x="22" y="16"/>
                    <a:pt x="22" y="17"/>
                  </a:cubicBezTo>
                  <a:cubicBezTo>
                    <a:pt x="22" y="17"/>
                    <a:pt x="22" y="18"/>
                    <a:pt x="22" y="20"/>
                  </a:cubicBezTo>
                  <a:cubicBezTo>
                    <a:pt x="22" y="21"/>
                    <a:pt x="22" y="23"/>
                    <a:pt x="22" y="23"/>
                  </a:cubicBezTo>
                  <a:cubicBezTo>
                    <a:pt x="22" y="23"/>
                    <a:pt x="22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0" y="21"/>
                    <a:pt x="20" y="20"/>
                    <a:pt x="18" y="20"/>
                  </a:cubicBezTo>
                  <a:cubicBezTo>
                    <a:pt x="16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6"/>
                    <a:pt x="9" y="33"/>
                    <a:pt x="9" y="34"/>
                  </a:cubicBezTo>
                  <a:cubicBezTo>
                    <a:pt x="9" y="37"/>
                    <a:pt x="10" y="38"/>
                    <a:pt x="16" y="38"/>
                  </a:cubicBezTo>
                  <a:cubicBezTo>
                    <a:pt x="17" y="38"/>
                    <a:pt x="20" y="38"/>
                    <a:pt x="21" y="37"/>
                  </a:cubicBezTo>
                  <a:cubicBezTo>
                    <a:pt x="23" y="37"/>
                    <a:pt x="23" y="36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5" y="33"/>
                    <a:pt x="25" y="34"/>
                  </a:cubicBezTo>
                  <a:cubicBezTo>
                    <a:pt x="25" y="34"/>
                    <a:pt x="24" y="38"/>
                    <a:pt x="24" y="39"/>
                  </a:cubicBezTo>
                  <a:cubicBezTo>
                    <a:pt x="23" y="40"/>
                    <a:pt x="23" y="40"/>
                    <a:pt x="21" y="40"/>
                  </a:cubicBezTo>
                  <a:cubicBezTo>
                    <a:pt x="17" y="40"/>
                    <a:pt x="14" y="40"/>
                    <a:pt x="11" y="40"/>
                  </a:cubicBezTo>
                  <a:cubicBezTo>
                    <a:pt x="9" y="40"/>
                    <a:pt x="8" y="40"/>
                    <a:pt x="7" y="40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3" y="40"/>
                    <a:pt x="2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9"/>
                    <a:pt x="4" y="38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1" name="Freeform 33"/>
            <p:cNvSpPr>
              <a:spLocks/>
            </p:cNvSpPr>
            <p:nvPr userDrawn="1"/>
          </p:nvSpPr>
          <p:spPr bwMode="auto">
            <a:xfrm>
              <a:off x="4635" y="1259"/>
              <a:ext cx="87" cy="98"/>
            </a:xfrm>
            <a:custGeom>
              <a:avLst/>
              <a:gdLst>
                <a:gd name="T0" fmla="*/ 7 w 37"/>
                <a:gd name="T1" fmla="*/ 35 h 41"/>
                <a:gd name="T2" fmla="*/ 0 w 37"/>
                <a:gd name="T3" fmla="*/ 19 h 41"/>
                <a:gd name="T4" fmla="*/ 6 w 37"/>
                <a:gd name="T5" fmla="*/ 5 h 41"/>
                <a:gd name="T6" fmla="*/ 23 w 37"/>
                <a:gd name="T7" fmla="*/ 0 h 41"/>
                <a:gd name="T8" fmla="*/ 31 w 37"/>
                <a:gd name="T9" fmla="*/ 0 h 41"/>
                <a:gd name="T10" fmla="*/ 36 w 37"/>
                <a:gd name="T11" fmla="*/ 1 h 41"/>
                <a:gd name="T12" fmla="*/ 37 w 37"/>
                <a:gd name="T13" fmla="*/ 1 h 41"/>
                <a:gd name="T14" fmla="*/ 37 w 37"/>
                <a:gd name="T15" fmla="*/ 4 h 41"/>
                <a:gd name="T16" fmla="*/ 36 w 37"/>
                <a:gd name="T17" fmla="*/ 10 h 41"/>
                <a:gd name="T18" fmla="*/ 36 w 37"/>
                <a:gd name="T19" fmla="*/ 11 h 41"/>
                <a:gd name="T20" fmla="*/ 35 w 37"/>
                <a:gd name="T21" fmla="*/ 10 h 41"/>
                <a:gd name="T22" fmla="*/ 33 w 37"/>
                <a:gd name="T23" fmla="*/ 5 h 41"/>
                <a:gd name="T24" fmla="*/ 22 w 37"/>
                <a:gd name="T25" fmla="*/ 2 h 41"/>
                <a:gd name="T26" fmla="*/ 10 w 37"/>
                <a:gd name="T27" fmla="*/ 5 h 41"/>
                <a:gd name="T28" fmla="*/ 5 w 37"/>
                <a:gd name="T29" fmla="*/ 19 h 41"/>
                <a:gd name="T30" fmla="*/ 25 w 37"/>
                <a:gd name="T31" fmla="*/ 38 h 41"/>
                <a:gd name="T32" fmla="*/ 34 w 37"/>
                <a:gd name="T33" fmla="*/ 36 h 41"/>
                <a:gd name="T34" fmla="*/ 36 w 37"/>
                <a:gd name="T35" fmla="*/ 31 h 41"/>
                <a:gd name="T36" fmla="*/ 36 w 37"/>
                <a:gd name="T37" fmla="*/ 30 h 41"/>
                <a:gd name="T38" fmla="*/ 37 w 37"/>
                <a:gd name="T39" fmla="*/ 31 h 41"/>
                <a:gd name="T40" fmla="*/ 36 w 37"/>
                <a:gd name="T41" fmla="*/ 38 h 41"/>
                <a:gd name="T42" fmla="*/ 34 w 37"/>
                <a:gd name="T43" fmla="*/ 39 h 41"/>
                <a:gd name="T44" fmla="*/ 24 w 37"/>
                <a:gd name="T45" fmla="*/ 41 h 41"/>
                <a:gd name="T46" fmla="*/ 7 w 37"/>
                <a:gd name="T47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41">
                  <a:moveTo>
                    <a:pt x="7" y="35"/>
                  </a:moveTo>
                  <a:cubicBezTo>
                    <a:pt x="1" y="30"/>
                    <a:pt x="0" y="24"/>
                    <a:pt x="0" y="19"/>
                  </a:cubicBezTo>
                  <a:cubicBezTo>
                    <a:pt x="0" y="16"/>
                    <a:pt x="1" y="10"/>
                    <a:pt x="6" y="5"/>
                  </a:cubicBezTo>
                  <a:cubicBezTo>
                    <a:pt x="9" y="2"/>
                    <a:pt x="14" y="0"/>
                    <a:pt x="23" y="0"/>
                  </a:cubicBezTo>
                  <a:cubicBezTo>
                    <a:pt x="25" y="0"/>
                    <a:pt x="28" y="0"/>
                    <a:pt x="31" y="0"/>
                  </a:cubicBezTo>
                  <a:cubicBezTo>
                    <a:pt x="33" y="0"/>
                    <a:pt x="34" y="1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3"/>
                    <a:pt x="37" y="4"/>
                  </a:cubicBezTo>
                  <a:cubicBezTo>
                    <a:pt x="36" y="6"/>
                    <a:pt x="36" y="9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8"/>
                    <a:pt x="34" y="6"/>
                    <a:pt x="33" y="5"/>
                  </a:cubicBezTo>
                  <a:cubicBezTo>
                    <a:pt x="31" y="3"/>
                    <a:pt x="27" y="2"/>
                    <a:pt x="22" y="2"/>
                  </a:cubicBezTo>
                  <a:cubicBezTo>
                    <a:pt x="15" y="2"/>
                    <a:pt x="12" y="4"/>
                    <a:pt x="10" y="5"/>
                  </a:cubicBezTo>
                  <a:cubicBezTo>
                    <a:pt x="6" y="9"/>
                    <a:pt x="5" y="14"/>
                    <a:pt x="5" y="19"/>
                  </a:cubicBezTo>
                  <a:cubicBezTo>
                    <a:pt x="5" y="29"/>
                    <a:pt x="13" y="38"/>
                    <a:pt x="25" y="38"/>
                  </a:cubicBezTo>
                  <a:cubicBezTo>
                    <a:pt x="29" y="38"/>
                    <a:pt x="32" y="38"/>
                    <a:pt x="34" y="36"/>
                  </a:cubicBezTo>
                  <a:cubicBezTo>
                    <a:pt x="35" y="34"/>
                    <a:pt x="36" y="32"/>
                    <a:pt x="36" y="31"/>
                  </a:cubicBezTo>
                  <a:cubicBezTo>
                    <a:pt x="36" y="31"/>
                    <a:pt x="36" y="30"/>
                    <a:pt x="36" y="30"/>
                  </a:cubicBezTo>
                  <a:cubicBezTo>
                    <a:pt x="37" y="30"/>
                    <a:pt x="37" y="31"/>
                    <a:pt x="37" y="31"/>
                  </a:cubicBezTo>
                  <a:cubicBezTo>
                    <a:pt x="37" y="32"/>
                    <a:pt x="36" y="36"/>
                    <a:pt x="36" y="38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2" y="40"/>
                    <a:pt x="28" y="41"/>
                    <a:pt x="24" y="41"/>
                  </a:cubicBezTo>
                  <a:cubicBezTo>
                    <a:pt x="16" y="41"/>
                    <a:pt x="11" y="39"/>
                    <a:pt x="7" y="3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2" name="Freeform 34"/>
            <p:cNvSpPr>
              <a:spLocks/>
            </p:cNvSpPr>
            <p:nvPr userDrawn="1"/>
          </p:nvSpPr>
          <p:spPr bwMode="auto">
            <a:xfrm>
              <a:off x="4739" y="1259"/>
              <a:ext cx="102" cy="95"/>
            </a:xfrm>
            <a:custGeom>
              <a:avLst/>
              <a:gdLst>
                <a:gd name="T0" fmla="*/ 38 w 43"/>
                <a:gd name="T1" fmla="*/ 25 h 40"/>
                <a:gd name="T2" fmla="*/ 38 w 43"/>
                <a:gd name="T3" fmla="*/ 36 h 40"/>
                <a:gd name="T4" fmla="*/ 40 w 43"/>
                <a:gd name="T5" fmla="*/ 39 h 40"/>
                <a:gd name="T6" fmla="*/ 43 w 43"/>
                <a:gd name="T7" fmla="*/ 39 h 40"/>
                <a:gd name="T8" fmla="*/ 43 w 43"/>
                <a:gd name="T9" fmla="*/ 40 h 40"/>
                <a:gd name="T10" fmla="*/ 42 w 43"/>
                <a:gd name="T11" fmla="*/ 40 h 40"/>
                <a:gd name="T12" fmla="*/ 35 w 43"/>
                <a:gd name="T13" fmla="*/ 40 h 40"/>
                <a:gd name="T14" fmla="*/ 30 w 43"/>
                <a:gd name="T15" fmla="*/ 40 h 40"/>
                <a:gd name="T16" fmla="*/ 29 w 43"/>
                <a:gd name="T17" fmla="*/ 40 h 40"/>
                <a:gd name="T18" fmla="*/ 30 w 43"/>
                <a:gd name="T19" fmla="*/ 39 h 40"/>
                <a:gd name="T20" fmla="*/ 31 w 43"/>
                <a:gd name="T21" fmla="*/ 39 h 40"/>
                <a:gd name="T22" fmla="*/ 33 w 43"/>
                <a:gd name="T23" fmla="*/ 36 h 40"/>
                <a:gd name="T24" fmla="*/ 33 w 43"/>
                <a:gd name="T25" fmla="*/ 25 h 40"/>
                <a:gd name="T26" fmla="*/ 33 w 43"/>
                <a:gd name="T27" fmla="*/ 20 h 40"/>
                <a:gd name="T28" fmla="*/ 33 w 43"/>
                <a:gd name="T29" fmla="*/ 19 h 40"/>
                <a:gd name="T30" fmla="*/ 10 w 43"/>
                <a:gd name="T31" fmla="*/ 19 h 40"/>
                <a:gd name="T32" fmla="*/ 10 w 43"/>
                <a:gd name="T33" fmla="*/ 20 h 40"/>
                <a:gd name="T34" fmla="*/ 10 w 43"/>
                <a:gd name="T35" fmla="*/ 25 h 40"/>
                <a:gd name="T36" fmla="*/ 10 w 43"/>
                <a:gd name="T37" fmla="*/ 36 h 40"/>
                <a:gd name="T38" fmla="*/ 12 w 43"/>
                <a:gd name="T39" fmla="*/ 39 h 40"/>
                <a:gd name="T40" fmla="*/ 14 w 43"/>
                <a:gd name="T41" fmla="*/ 39 h 40"/>
                <a:gd name="T42" fmla="*/ 15 w 43"/>
                <a:gd name="T43" fmla="*/ 40 h 40"/>
                <a:gd name="T44" fmla="*/ 14 w 43"/>
                <a:gd name="T45" fmla="*/ 40 h 40"/>
                <a:gd name="T46" fmla="*/ 7 w 43"/>
                <a:gd name="T47" fmla="*/ 40 h 40"/>
                <a:gd name="T48" fmla="*/ 2 w 43"/>
                <a:gd name="T49" fmla="*/ 40 h 40"/>
                <a:gd name="T50" fmla="*/ 1 w 43"/>
                <a:gd name="T51" fmla="*/ 40 h 40"/>
                <a:gd name="T52" fmla="*/ 1 w 43"/>
                <a:gd name="T53" fmla="*/ 39 h 40"/>
                <a:gd name="T54" fmla="*/ 3 w 43"/>
                <a:gd name="T55" fmla="*/ 39 h 40"/>
                <a:gd name="T56" fmla="*/ 4 w 43"/>
                <a:gd name="T57" fmla="*/ 36 h 40"/>
                <a:gd name="T58" fmla="*/ 5 w 43"/>
                <a:gd name="T59" fmla="*/ 25 h 40"/>
                <a:gd name="T60" fmla="*/ 5 w 43"/>
                <a:gd name="T61" fmla="*/ 15 h 40"/>
                <a:gd name="T62" fmla="*/ 5 w 43"/>
                <a:gd name="T63" fmla="*/ 4 h 40"/>
                <a:gd name="T64" fmla="*/ 2 w 43"/>
                <a:gd name="T65" fmla="*/ 1 h 40"/>
                <a:gd name="T66" fmla="*/ 0 w 43"/>
                <a:gd name="T67" fmla="*/ 1 h 40"/>
                <a:gd name="T68" fmla="*/ 0 w 43"/>
                <a:gd name="T69" fmla="*/ 1 h 40"/>
                <a:gd name="T70" fmla="*/ 1 w 43"/>
                <a:gd name="T71" fmla="*/ 0 h 40"/>
                <a:gd name="T72" fmla="*/ 7 w 43"/>
                <a:gd name="T73" fmla="*/ 0 h 40"/>
                <a:gd name="T74" fmla="*/ 13 w 43"/>
                <a:gd name="T75" fmla="*/ 0 h 40"/>
                <a:gd name="T76" fmla="*/ 13 w 43"/>
                <a:gd name="T77" fmla="*/ 1 h 40"/>
                <a:gd name="T78" fmla="*/ 13 w 43"/>
                <a:gd name="T79" fmla="*/ 1 h 40"/>
                <a:gd name="T80" fmla="*/ 12 w 43"/>
                <a:gd name="T81" fmla="*/ 1 h 40"/>
                <a:gd name="T82" fmla="*/ 10 w 43"/>
                <a:gd name="T83" fmla="*/ 4 h 40"/>
                <a:gd name="T84" fmla="*/ 10 w 43"/>
                <a:gd name="T85" fmla="*/ 16 h 40"/>
                <a:gd name="T86" fmla="*/ 10 w 43"/>
                <a:gd name="T87" fmla="*/ 17 h 40"/>
                <a:gd name="T88" fmla="*/ 10 w 43"/>
                <a:gd name="T89" fmla="*/ 17 h 40"/>
                <a:gd name="T90" fmla="*/ 33 w 43"/>
                <a:gd name="T91" fmla="*/ 17 h 40"/>
                <a:gd name="T92" fmla="*/ 33 w 43"/>
                <a:gd name="T93" fmla="*/ 17 h 40"/>
                <a:gd name="T94" fmla="*/ 33 w 43"/>
                <a:gd name="T95" fmla="*/ 16 h 40"/>
                <a:gd name="T96" fmla="*/ 33 w 43"/>
                <a:gd name="T97" fmla="*/ 4 h 40"/>
                <a:gd name="T98" fmla="*/ 31 w 43"/>
                <a:gd name="T99" fmla="*/ 1 h 40"/>
                <a:gd name="T100" fmla="*/ 29 w 43"/>
                <a:gd name="T101" fmla="*/ 1 h 40"/>
                <a:gd name="T102" fmla="*/ 28 w 43"/>
                <a:gd name="T103" fmla="*/ 1 h 40"/>
                <a:gd name="T104" fmla="*/ 29 w 43"/>
                <a:gd name="T105" fmla="*/ 0 h 40"/>
                <a:gd name="T106" fmla="*/ 35 w 43"/>
                <a:gd name="T107" fmla="*/ 0 h 40"/>
                <a:gd name="T108" fmla="*/ 41 w 43"/>
                <a:gd name="T109" fmla="*/ 0 h 40"/>
                <a:gd name="T110" fmla="*/ 42 w 43"/>
                <a:gd name="T111" fmla="*/ 1 h 40"/>
                <a:gd name="T112" fmla="*/ 41 w 43"/>
                <a:gd name="T113" fmla="*/ 1 h 40"/>
                <a:gd name="T114" fmla="*/ 40 w 43"/>
                <a:gd name="T115" fmla="*/ 1 h 40"/>
                <a:gd name="T116" fmla="*/ 38 w 43"/>
                <a:gd name="T117" fmla="*/ 4 h 40"/>
                <a:gd name="T118" fmla="*/ 38 w 43"/>
                <a:gd name="T119" fmla="*/ 15 h 40"/>
                <a:gd name="T120" fmla="*/ 38 w 43"/>
                <a:gd name="T121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40">
                  <a:moveTo>
                    <a:pt x="38" y="25"/>
                  </a:moveTo>
                  <a:cubicBezTo>
                    <a:pt x="38" y="30"/>
                    <a:pt x="38" y="34"/>
                    <a:pt x="38" y="36"/>
                  </a:cubicBezTo>
                  <a:cubicBezTo>
                    <a:pt x="38" y="38"/>
                    <a:pt x="38" y="39"/>
                    <a:pt x="40" y="39"/>
                  </a:cubicBezTo>
                  <a:cubicBezTo>
                    <a:pt x="41" y="39"/>
                    <a:pt x="42" y="39"/>
                    <a:pt x="43" y="39"/>
                  </a:cubicBezTo>
                  <a:cubicBezTo>
                    <a:pt x="43" y="39"/>
                    <a:pt x="43" y="39"/>
                    <a:pt x="43" y="40"/>
                  </a:cubicBezTo>
                  <a:cubicBezTo>
                    <a:pt x="43" y="40"/>
                    <a:pt x="43" y="40"/>
                    <a:pt x="42" y="40"/>
                  </a:cubicBezTo>
                  <a:cubicBezTo>
                    <a:pt x="39" y="40"/>
                    <a:pt x="36" y="40"/>
                    <a:pt x="35" y="40"/>
                  </a:cubicBezTo>
                  <a:cubicBezTo>
                    <a:pt x="35" y="40"/>
                    <a:pt x="32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39"/>
                    <a:pt x="29" y="39"/>
                    <a:pt x="30" y="39"/>
                  </a:cubicBezTo>
                  <a:cubicBezTo>
                    <a:pt x="30" y="39"/>
                    <a:pt x="31" y="39"/>
                    <a:pt x="31" y="39"/>
                  </a:cubicBezTo>
                  <a:cubicBezTo>
                    <a:pt x="32" y="39"/>
                    <a:pt x="32" y="38"/>
                    <a:pt x="33" y="36"/>
                  </a:cubicBezTo>
                  <a:cubicBezTo>
                    <a:pt x="33" y="34"/>
                    <a:pt x="33" y="30"/>
                    <a:pt x="33" y="2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30"/>
                    <a:pt x="10" y="34"/>
                    <a:pt x="10" y="36"/>
                  </a:cubicBezTo>
                  <a:cubicBezTo>
                    <a:pt x="10" y="38"/>
                    <a:pt x="10" y="39"/>
                    <a:pt x="12" y="39"/>
                  </a:cubicBezTo>
                  <a:cubicBezTo>
                    <a:pt x="13" y="39"/>
                    <a:pt x="14" y="39"/>
                    <a:pt x="14" y="39"/>
                  </a:cubicBezTo>
                  <a:cubicBezTo>
                    <a:pt x="15" y="39"/>
                    <a:pt x="15" y="39"/>
                    <a:pt x="15" y="40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9"/>
                    <a:pt x="4" y="38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7"/>
                    <a:pt x="5" y="6"/>
                    <a:pt x="5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7" y="0"/>
                    <a:pt x="11" y="0"/>
                    <a:pt x="13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0" y="2"/>
                    <a:pt x="10" y="2"/>
                    <a:pt x="10" y="4"/>
                  </a:cubicBezTo>
                  <a:cubicBezTo>
                    <a:pt x="10" y="6"/>
                    <a:pt x="10" y="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33" y="6"/>
                    <a:pt x="33" y="4"/>
                  </a:cubicBezTo>
                  <a:cubicBezTo>
                    <a:pt x="33" y="2"/>
                    <a:pt x="32" y="1"/>
                    <a:pt x="31" y="1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9" y="1"/>
                    <a:pt x="28" y="1"/>
                    <a:pt x="28" y="1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2" y="0"/>
                    <a:pt x="35" y="0"/>
                    <a:pt x="35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1" y="0"/>
                    <a:pt x="42" y="0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8" y="2"/>
                    <a:pt x="38" y="2"/>
                    <a:pt x="38" y="4"/>
                  </a:cubicBezTo>
                  <a:cubicBezTo>
                    <a:pt x="38" y="6"/>
                    <a:pt x="38" y="7"/>
                    <a:pt x="38" y="15"/>
                  </a:cubicBezTo>
                  <a:lnTo>
                    <a:pt x="38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3" name="Freeform 35"/>
            <p:cNvSpPr>
              <a:spLocks/>
            </p:cNvSpPr>
            <p:nvPr userDrawn="1"/>
          </p:nvSpPr>
          <p:spPr bwMode="auto">
            <a:xfrm>
              <a:off x="4860" y="1259"/>
              <a:ext cx="102" cy="95"/>
            </a:xfrm>
            <a:custGeom>
              <a:avLst/>
              <a:gdLst>
                <a:gd name="T0" fmla="*/ 7 w 43"/>
                <a:gd name="T1" fmla="*/ 33 h 40"/>
                <a:gd name="T2" fmla="*/ 9 w 43"/>
                <a:gd name="T3" fmla="*/ 39 h 40"/>
                <a:gd name="T4" fmla="*/ 12 w 43"/>
                <a:gd name="T5" fmla="*/ 39 h 40"/>
                <a:gd name="T6" fmla="*/ 12 w 43"/>
                <a:gd name="T7" fmla="*/ 40 h 40"/>
                <a:gd name="T8" fmla="*/ 11 w 43"/>
                <a:gd name="T9" fmla="*/ 40 h 40"/>
                <a:gd name="T10" fmla="*/ 6 w 43"/>
                <a:gd name="T11" fmla="*/ 40 h 40"/>
                <a:gd name="T12" fmla="*/ 0 w 43"/>
                <a:gd name="T13" fmla="*/ 40 h 40"/>
                <a:gd name="T14" fmla="*/ 0 w 43"/>
                <a:gd name="T15" fmla="*/ 40 h 40"/>
                <a:gd name="T16" fmla="*/ 0 w 43"/>
                <a:gd name="T17" fmla="*/ 39 h 40"/>
                <a:gd name="T18" fmla="*/ 2 w 43"/>
                <a:gd name="T19" fmla="*/ 39 h 40"/>
                <a:gd name="T20" fmla="*/ 4 w 43"/>
                <a:gd name="T21" fmla="*/ 32 h 40"/>
                <a:gd name="T22" fmla="*/ 4 w 43"/>
                <a:gd name="T23" fmla="*/ 2 h 40"/>
                <a:gd name="T24" fmla="*/ 4 w 43"/>
                <a:gd name="T25" fmla="*/ 0 h 40"/>
                <a:gd name="T26" fmla="*/ 7 w 43"/>
                <a:gd name="T27" fmla="*/ 1 h 40"/>
                <a:gd name="T28" fmla="*/ 24 w 43"/>
                <a:gd name="T29" fmla="*/ 19 h 40"/>
                <a:gd name="T30" fmla="*/ 37 w 43"/>
                <a:gd name="T31" fmla="*/ 33 h 40"/>
                <a:gd name="T32" fmla="*/ 36 w 43"/>
                <a:gd name="T33" fmla="*/ 6 h 40"/>
                <a:gd name="T34" fmla="*/ 34 w 43"/>
                <a:gd name="T35" fmla="*/ 1 h 40"/>
                <a:gd name="T36" fmla="*/ 31 w 43"/>
                <a:gd name="T37" fmla="*/ 1 h 40"/>
                <a:gd name="T38" fmla="*/ 31 w 43"/>
                <a:gd name="T39" fmla="*/ 1 h 40"/>
                <a:gd name="T40" fmla="*/ 32 w 43"/>
                <a:gd name="T41" fmla="*/ 0 h 40"/>
                <a:gd name="T42" fmla="*/ 38 w 43"/>
                <a:gd name="T43" fmla="*/ 0 h 40"/>
                <a:gd name="T44" fmla="*/ 42 w 43"/>
                <a:gd name="T45" fmla="*/ 0 h 40"/>
                <a:gd name="T46" fmla="*/ 43 w 43"/>
                <a:gd name="T47" fmla="*/ 1 h 40"/>
                <a:gd name="T48" fmla="*/ 43 w 43"/>
                <a:gd name="T49" fmla="*/ 1 h 40"/>
                <a:gd name="T50" fmla="*/ 41 w 43"/>
                <a:gd name="T51" fmla="*/ 1 h 40"/>
                <a:gd name="T52" fmla="*/ 39 w 43"/>
                <a:gd name="T53" fmla="*/ 6 h 40"/>
                <a:gd name="T54" fmla="*/ 39 w 43"/>
                <a:gd name="T55" fmla="*/ 37 h 40"/>
                <a:gd name="T56" fmla="*/ 39 w 43"/>
                <a:gd name="T57" fmla="*/ 40 h 40"/>
                <a:gd name="T58" fmla="*/ 35 w 43"/>
                <a:gd name="T59" fmla="*/ 37 h 40"/>
                <a:gd name="T60" fmla="*/ 21 w 43"/>
                <a:gd name="T61" fmla="*/ 23 h 40"/>
                <a:gd name="T62" fmla="*/ 6 w 43"/>
                <a:gd name="T63" fmla="*/ 8 h 40"/>
                <a:gd name="T64" fmla="*/ 7 w 43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40">
                  <a:moveTo>
                    <a:pt x="7" y="33"/>
                  </a:moveTo>
                  <a:cubicBezTo>
                    <a:pt x="7" y="37"/>
                    <a:pt x="8" y="38"/>
                    <a:pt x="9" y="39"/>
                  </a:cubicBezTo>
                  <a:cubicBezTo>
                    <a:pt x="10" y="39"/>
                    <a:pt x="11" y="39"/>
                    <a:pt x="12" y="39"/>
                  </a:cubicBezTo>
                  <a:cubicBezTo>
                    <a:pt x="12" y="39"/>
                    <a:pt x="12" y="39"/>
                    <a:pt x="12" y="40"/>
                  </a:cubicBezTo>
                  <a:cubicBezTo>
                    <a:pt x="12" y="40"/>
                    <a:pt x="12" y="40"/>
                    <a:pt x="11" y="40"/>
                  </a:cubicBezTo>
                  <a:cubicBezTo>
                    <a:pt x="8" y="40"/>
                    <a:pt x="6" y="40"/>
                    <a:pt x="6" y="40"/>
                  </a:cubicBezTo>
                  <a:cubicBezTo>
                    <a:pt x="5" y="40"/>
                    <a:pt x="3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1" y="39"/>
                    <a:pt x="2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15" y="10"/>
                    <a:pt x="24" y="19"/>
                  </a:cubicBezTo>
                  <a:cubicBezTo>
                    <a:pt x="29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4" y="0"/>
                    <a:pt x="37" y="0"/>
                    <a:pt x="38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0" y="2"/>
                    <a:pt x="39" y="3"/>
                    <a:pt x="39" y="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5" y="37"/>
                  </a:cubicBezTo>
                  <a:cubicBezTo>
                    <a:pt x="34" y="37"/>
                    <a:pt x="26" y="29"/>
                    <a:pt x="21" y="23"/>
                  </a:cubicBezTo>
                  <a:cubicBezTo>
                    <a:pt x="14" y="16"/>
                    <a:pt x="8" y="10"/>
                    <a:pt x="6" y="8"/>
                  </a:cubicBezTo>
                  <a:lnTo>
                    <a:pt x="7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4" name="Freeform 36"/>
            <p:cNvSpPr>
              <a:spLocks noEditPoints="1"/>
            </p:cNvSpPr>
            <p:nvPr userDrawn="1"/>
          </p:nvSpPr>
          <p:spPr bwMode="auto">
            <a:xfrm>
              <a:off x="4976" y="1259"/>
              <a:ext cx="102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3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6 w 43"/>
                <a:gd name="T17" fmla="*/ 19 h 41"/>
                <a:gd name="T18" fmla="*/ 23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4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3" y="38"/>
                  </a:moveTo>
                  <a:cubicBezTo>
                    <a:pt x="28" y="38"/>
                    <a:pt x="37" y="36"/>
                    <a:pt x="37" y="21"/>
                  </a:cubicBezTo>
                  <a:cubicBezTo>
                    <a:pt x="37" y="8"/>
                    <a:pt x="30" y="1"/>
                    <a:pt x="21" y="1"/>
                  </a:cubicBezTo>
                  <a:cubicBezTo>
                    <a:pt x="12" y="1"/>
                    <a:pt x="6" y="7"/>
                    <a:pt x="6" y="19"/>
                  </a:cubicBezTo>
                  <a:cubicBezTo>
                    <a:pt x="6" y="31"/>
                    <a:pt x="13" y="38"/>
                    <a:pt x="23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5" name="Freeform 37"/>
            <p:cNvSpPr>
              <a:spLocks/>
            </p:cNvSpPr>
            <p:nvPr userDrawn="1"/>
          </p:nvSpPr>
          <p:spPr bwMode="auto">
            <a:xfrm>
              <a:off x="5094" y="1259"/>
              <a:ext cx="64" cy="95"/>
            </a:xfrm>
            <a:custGeom>
              <a:avLst/>
              <a:gdLst>
                <a:gd name="T0" fmla="*/ 10 w 27"/>
                <a:gd name="T1" fmla="*/ 25 h 40"/>
                <a:gd name="T2" fmla="*/ 11 w 27"/>
                <a:gd name="T3" fmla="*/ 37 h 40"/>
                <a:gd name="T4" fmla="*/ 18 w 27"/>
                <a:gd name="T5" fmla="*/ 38 h 40"/>
                <a:gd name="T6" fmla="*/ 25 w 27"/>
                <a:gd name="T7" fmla="*/ 36 h 40"/>
                <a:gd name="T8" fmla="*/ 26 w 27"/>
                <a:gd name="T9" fmla="*/ 33 h 40"/>
                <a:gd name="T10" fmla="*/ 27 w 27"/>
                <a:gd name="T11" fmla="*/ 33 h 40"/>
                <a:gd name="T12" fmla="*/ 27 w 27"/>
                <a:gd name="T13" fmla="*/ 33 h 40"/>
                <a:gd name="T14" fmla="*/ 26 w 27"/>
                <a:gd name="T15" fmla="*/ 39 h 40"/>
                <a:gd name="T16" fmla="*/ 23 w 27"/>
                <a:gd name="T17" fmla="*/ 40 h 40"/>
                <a:gd name="T18" fmla="*/ 13 w 27"/>
                <a:gd name="T19" fmla="*/ 40 h 40"/>
                <a:gd name="T20" fmla="*/ 7 w 27"/>
                <a:gd name="T21" fmla="*/ 40 h 40"/>
                <a:gd name="T22" fmla="*/ 5 w 27"/>
                <a:gd name="T23" fmla="*/ 40 h 40"/>
                <a:gd name="T24" fmla="*/ 2 w 27"/>
                <a:gd name="T25" fmla="*/ 40 h 40"/>
                <a:gd name="T26" fmla="*/ 1 w 27"/>
                <a:gd name="T27" fmla="*/ 40 h 40"/>
                <a:gd name="T28" fmla="*/ 1 w 27"/>
                <a:gd name="T29" fmla="*/ 39 h 40"/>
                <a:gd name="T30" fmla="*/ 3 w 27"/>
                <a:gd name="T31" fmla="*/ 39 h 40"/>
                <a:gd name="T32" fmla="*/ 5 w 27"/>
                <a:gd name="T33" fmla="*/ 36 h 40"/>
                <a:gd name="T34" fmla="*/ 5 w 27"/>
                <a:gd name="T35" fmla="*/ 25 h 40"/>
                <a:gd name="T36" fmla="*/ 5 w 27"/>
                <a:gd name="T37" fmla="*/ 15 h 40"/>
                <a:gd name="T38" fmla="*/ 5 w 27"/>
                <a:gd name="T39" fmla="*/ 4 h 40"/>
                <a:gd name="T40" fmla="*/ 2 w 27"/>
                <a:gd name="T41" fmla="*/ 1 h 40"/>
                <a:gd name="T42" fmla="*/ 1 w 27"/>
                <a:gd name="T43" fmla="*/ 1 h 40"/>
                <a:gd name="T44" fmla="*/ 0 w 27"/>
                <a:gd name="T45" fmla="*/ 1 h 40"/>
                <a:gd name="T46" fmla="*/ 1 w 27"/>
                <a:gd name="T47" fmla="*/ 0 h 40"/>
                <a:gd name="T48" fmla="*/ 7 w 27"/>
                <a:gd name="T49" fmla="*/ 0 h 40"/>
                <a:gd name="T50" fmla="*/ 13 w 27"/>
                <a:gd name="T51" fmla="*/ 0 h 40"/>
                <a:gd name="T52" fmla="*/ 14 w 27"/>
                <a:gd name="T53" fmla="*/ 1 h 40"/>
                <a:gd name="T54" fmla="*/ 14 w 27"/>
                <a:gd name="T55" fmla="*/ 1 h 40"/>
                <a:gd name="T56" fmla="*/ 12 w 27"/>
                <a:gd name="T57" fmla="*/ 1 h 40"/>
                <a:gd name="T58" fmla="*/ 10 w 27"/>
                <a:gd name="T59" fmla="*/ 4 h 40"/>
                <a:gd name="T60" fmla="*/ 10 w 27"/>
                <a:gd name="T61" fmla="*/ 15 h 40"/>
                <a:gd name="T62" fmla="*/ 10 w 27"/>
                <a:gd name="T6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40">
                  <a:moveTo>
                    <a:pt x="10" y="25"/>
                  </a:moveTo>
                  <a:cubicBezTo>
                    <a:pt x="10" y="33"/>
                    <a:pt x="10" y="36"/>
                    <a:pt x="11" y="37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8"/>
                    <a:pt x="25" y="36"/>
                  </a:cubicBezTo>
                  <a:cubicBezTo>
                    <a:pt x="25" y="35"/>
                    <a:pt x="26" y="34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7"/>
                    <a:pt x="26" y="39"/>
                  </a:cubicBezTo>
                  <a:cubicBezTo>
                    <a:pt x="26" y="40"/>
                    <a:pt x="26" y="40"/>
                    <a:pt x="23" y="40"/>
                  </a:cubicBezTo>
                  <a:cubicBezTo>
                    <a:pt x="19" y="40"/>
                    <a:pt x="16" y="40"/>
                    <a:pt x="13" y="40"/>
                  </a:cubicBezTo>
                  <a:cubicBezTo>
                    <a:pt x="11" y="40"/>
                    <a:pt x="9" y="40"/>
                    <a:pt x="7" y="40"/>
                  </a:cubicBezTo>
                  <a:cubicBezTo>
                    <a:pt x="7" y="40"/>
                    <a:pt x="6" y="40"/>
                    <a:pt x="5" y="40"/>
                  </a:cubicBezTo>
                  <a:cubicBezTo>
                    <a:pt x="4" y="40"/>
                    <a:pt x="3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4" y="38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7" y="0"/>
                    <a:pt x="12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0" y="1"/>
                    <a:pt x="10" y="2"/>
                    <a:pt x="10" y="4"/>
                  </a:cubicBezTo>
                  <a:cubicBezTo>
                    <a:pt x="10" y="6"/>
                    <a:pt x="10" y="7"/>
                    <a:pt x="10" y="15"/>
                  </a:cubicBezTo>
                  <a:lnTo>
                    <a:pt x="10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6" name="Freeform 38"/>
            <p:cNvSpPr>
              <a:spLocks noEditPoints="1"/>
            </p:cNvSpPr>
            <p:nvPr userDrawn="1"/>
          </p:nvSpPr>
          <p:spPr bwMode="auto">
            <a:xfrm>
              <a:off x="5168" y="1259"/>
              <a:ext cx="102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2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5 w 43"/>
                <a:gd name="T17" fmla="*/ 19 h 41"/>
                <a:gd name="T18" fmla="*/ 22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3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2" y="38"/>
                  </a:moveTo>
                  <a:cubicBezTo>
                    <a:pt x="27" y="38"/>
                    <a:pt x="37" y="36"/>
                    <a:pt x="37" y="21"/>
                  </a:cubicBezTo>
                  <a:cubicBezTo>
                    <a:pt x="37" y="8"/>
                    <a:pt x="29" y="1"/>
                    <a:pt x="21" y="1"/>
                  </a:cubicBezTo>
                  <a:cubicBezTo>
                    <a:pt x="12" y="1"/>
                    <a:pt x="5" y="7"/>
                    <a:pt x="5" y="19"/>
                  </a:cubicBezTo>
                  <a:cubicBezTo>
                    <a:pt x="5" y="31"/>
                    <a:pt x="13" y="38"/>
                    <a:pt x="22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7" name="Freeform 39"/>
            <p:cNvSpPr>
              <a:spLocks/>
            </p:cNvSpPr>
            <p:nvPr userDrawn="1"/>
          </p:nvSpPr>
          <p:spPr bwMode="auto">
            <a:xfrm>
              <a:off x="5281" y="1259"/>
              <a:ext cx="98" cy="98"/>
            </a:xfrm>
            <a:custGeom>
              <a:avLst/>
              <a:gdLst>
                <a:gd name="T0" fmla="*/ 32 w 41"/>
                <a:gd name="T1" fmla="*/ 27 h 41"/>
                <a:gd name="T2" fmla="*/ 30 w 41"/>
                <a:gd name="T3" fmla="*/ 21 h 41"/>
                <a:gd name="T4" fmla="*/ 28 w 41"/>
                <a:gd name="T5" fmla="*/ 21 h 41"/>
                <a:gd name="T6" fmla="*/ 27 w 41"/>
                <a:gd name="T7" fmla="*/ 21 h 41"/>
                <a:gd name="T8" fmla="*/ 28 w 41"/>
                <a:gd name="T9" fmla="*/ 20 h 41"/>
                <a:gd name="T10" fmla="*/ 35 w 41"/>
                <a:gd name="T11" fmla="*/ 20 h 41"/>
                <a:gd name="T12" fmla="*/ 40 w 41"/>
                <a:gd name="T13" fmla="*/ 20 h 41"/>
                <a:gd name="T14" fmla="*/ 41 w 41"/>
                <a:gd name="T15" fmla="*/ 21 h 41"/>
                <a:gd name="T16" fmla="*/ 40 w 41"/>
                <a:gd name="T17" fmla="*/ 21 h 41"/>
                <a:gd name="T18" fmla="*/ 39 w 41"/>
                <a:gd name="T19" fmla="*/ 21 h 41"/>
                <a:gd name="T20" fmla="*/ 37 w 41"/>
                <a:gd name="T21" fmla="*/ 24 h 41"/>
                <a:gd name="T22" fmla="*/ 37 w 41"/>
                <a:gd name="T23" fmla="*/ 30 h 41"/>
                <a:gd name="T24" fmla="*/ 37 w 41"/>
                <a:gd name="T25" fmla="*/ 35 h 41"/>
                <a:gd name="T26" fmla="*/ 36 w 41"/>
                <a:gd name="T27" fmla="*/ 38 h 41"/>
                <a:gd name="T28" fmla="*/ 25 w 41"/>
                <a:gd name="T29" fmla="*/ 41 h 41"/>
                <a:gd name="T30" fmla="*/ 7 w 41"/>
                <a:gd name="T31" fmla="*/ 35 h 41"/>
                <a:gd name="T32" fmla="*/ 0 w 41"/>
                <a:gd name="T33" fmla="*/ 20 h 41"/>
                <a:gd name="T34" fmla="*/ 9 w 41"/>
                <a:gd name="T35" fmla="*/ 3 h 41"/>
                <a:gd name="T36" fmla="*/ 24 w 41"/>
                <a:gd name="T37" fmla="*/ 0 h 41"/>
                <a:gd name="T38" fmla="*/ 32 w 41"/>
                <a:gd name="T39" fmla="*/ 0 h 41"/>
                <a:gd name="T40" fmla="*/ 37 w 41"/>
                <a:gd name="T41" fmla="*/ 1 h 41"/>
                <a:gd name="T42" fmla="*/ 37 w 41"/>
                <a:gd name="T43" fmla="*/ 1 h 41"/>
                <a:gd name="T44" fmla="*/ 37 w 41"/>
                <a:gd name="T45" fmla="*/ 9 h 41"/>
                <a:gd name="T46" fmla="*/ 36 w 41"/>
                <a:gd name="T47" fmla="*/ 10 h 41"/>
                <a:gd name="T48" fmla="*/ 36 w 41"/>
                <a:gd name="T49" fmla="*/ 9 h 41"/>
                <a:gd name="T50" fmla="*/ 35 w 41"/>
                <a:gd name="T51" fmla="*/ 6 h 41"/>
                <a:gd name="T52" fmla="*/ 22 w 41"/>
                <a:gd name="T53" fmla="*/ 2 h 41"/>
                <a:gd name="T54" fmla="*/ 11 w 41"/>
                <a:gd name="T55" fmla="*/ 5 h 41"/>
                <a:gd name="T56" fmla="*/ 5 w 41"/>
                <a:gd name="T57" fmla="*/ 18 h 41"/>
                <a:gd name="T58" fmla="*/ 11 w 41"/>
                <a:gd name="T59" fmla="*/ 33 h 41"/>
                <a:gd name="T60" fmla="*/ 25 w 41"/>
                <a:gd name="T61" fmla="*/ 38 h 41"/>
                <a:gd name="T62" fmla="*/ 31 w 41"/>
                <a:gd name="T63" fmla="*/ 37 h 41"/>
                <a:gd name="T64" fmla="*/ 32 w 41"/>
                <a:gd name="T65" fmla="*/ 36 h 41"/>
                <a:gd name="T66" fmla="*/ 32 w 41"/>
                <a:gd name="T6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1">
                  <a:moveTo>
                    <a:pt x="32" y="27"/>
                  </a:moveTo>
                  <a:cubicBezTo>
                    <a:pt x="32" y="22"/>
                    <a:pt x="32" y="22"/>
                    <a:pt x="30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31" y="20"/>
                    <a:pt x="34" y="20"/>
                    <a:pt x="35" y="20"/>
                  </a:cubicBezTo>
                  <a:cubicBezTo>
                    <a:pt x="35" y="20"/>
                    <a:pt x="38" y="20"/>
                    <a:pt x="40" y="20"/>
                  </a:cubicBezTo>
                  <a:cubicBezTo>
                    <a:pt x="41" y="20"/>
                    <a:pt x="41" y="20"/>
                    <a:pt x="41" y="21"/>
                  </a:cubicBezTo>
                  <a:cubicBezTo>
                    <a:pt x="41" y="21"/>
                    <a:pt x="41" y="21"/>
                    <a:pt x="40" y="21"/>
                  </a:cubicBezTo>
                  <a:cubicBezTo>
                    <a:pt x="40" y="21"/>
                    <a:pt x="40" y="21"/>
                    <a:pt x="39" y="21"/>
                  </a:cubicBezTo>
                  <a:cubicBezTo>
                    <a:pt x="38" y="21"/>
                    <a:pt x="37" y="22"/>
                    <a:pt x="37" y="24"/>
                  </a:cubicBezTo>
                  <a:cubicBezTo>
                    <a:pt x="37" y="26"/>
                    <a:pt x="37" y="27"/>
                    <a:pt x="37" y="30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8"/>
                    <a:pt x="37" y="38"/>
                    <a:pt x="36" y="38"/>
                  </a:cubicBezTo>
                  <a:cubicBezTo>
                    <a:pt x="33" y="40"/>
                    <a:pt x="28" y="41"/>
                    <a:pt x="25" y="41"/>
                  </a:cubicBezTo>
                  <a:cubicBezTo>
                    <a:pt x="21" y="41"/>
                    <a:pt x="13" y="40"/>
                    <a:pt x="7" y="35"/>
                  </a:cubicBezTo>
                  <a:cubicBezTo>
                    <a:pt x="3" y="32"/>
                    <a:pt x="0" y="27"/>
                    <a:pt x="0" y="20"/>
                  </a:cubicBezTo>
                  <a:cubicBezTo>
                    <a:pt x="0" y="12"/>
                    <a:pt x="5" y="6"/>
                    <a:pt x="9" y="3"/>
                  </a:cubicBezTo>
                  <a:cubicBezTo>
                    <a:pt x="14" y="0"/>
                    <a:pt x="20" y="0"/>
                    <a:pt x="24" y="0"/>
                  </a:cubicBezTo>
                  <a:cubicBezTo>
                    <a:pt x="27" y="0"/>
                    <a:pt x="31" y="0"/>
                    <a:pt x="32" y="0"/>
                  </a:cubicBezTo>
                  <a:cubicBezTo>
                    <a:pt x="33" y="1"/>
                    <a:pt x="35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4"/>
                    <a:pt x="37" y="9"/>
                  </a:cubicBezTo>
                  <a:cubicBezTo>
                    <a:pt x="37" y="10"/>
                    <a:pt x="37" y="10"/>
                    <a:pt x="36" y="10"/>
                  </a:cubicBezTo>
                  <a:cubicBezTo>
                    <a:pt x="36" y="10"/>
                    <a:pt x="36" y="10"/>
                    <a:pt x="36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3" y="4"/>
                    <a:pt x="29" y="2"/>
                    <a:pt x="22" y="2"/>
                  </a:cubicBezTo>
                  <a:cubicBezTo>
                    <a:pt x="19" y="2"/>
                    <a:pt x="15" y="2"/>
                    <a:pt x="11" y="5"/>
                  </a:cubicBezTo>
                  <a:cubicBezTo>
                    <a:pt x="8" y="7"/>
                    <a:pt x="5" y="12"/>
                    <a:pt x="5" y="18"/>
                  </a:cubicBezTo>
                  <a:cubicBezTo>
                    <a:pt x="5" y="26"/>
                    <a:pt x="9" y="31"/>
                    <a:pt x="11" y="33"/>
                  </a:cubicBezTo>
                  <a:cubicBezTo>
                    <a:pt x="15" y="37"/>
                    <a:pt x="20" y="38"/>
                    <a:pt x="25" y="38"/>
                  </a:cubicBezTo>
                  <a:cubicBezTo>
                    <a:pt x="27" y="38"/>
                    <a:pt x="29" y="38"/>
                    <a:pt x="31" y="37"/>
                  </a:cubicBezTo>
                  <a:cubicBezTo>
                    <a:pt x="32" y="37"/>
                    <a:pt x="32" y="37"/>
                    <a:pt x="32" y="36"/>
                  </a:cubicBezTo>
                  <a:lnTo>
                    <a:pt x="32" y="2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8" name="Freeform 40"/>
            <p:cNvSpPr>
              <a:spLocks/>
            </p:cNvSpPr>
            <p:nvPr userDrawn="1"/>
          </p:nvSpPr>
          <p:spPr bwMode="auto">
            <a:xfrm>
              <a:off x="5379" y="1259"/>
              <a:ext cx="92" cy="95"/>
            </a:xfrm>
            <a:custGeom>
              <a:avLst/>
              <a:gdLst>
                <a:gd name="T0" fmla="*/ 17 w 39"/>
                <a:gd name="T1" fmla="*/ 26 h 40"/>
                <a:gd name="T2" fmla="*/ 16 w 39"/>
                <a:gd name="T3" fmla="*/ 21 h 40"/>
                <a:gd name="T4" fmla="*/ 7 w 39"/>
                <a:gd name="T5" fmla="*/ 6 h 40"/>
                <a:gd name="T6" fmla="*/ 3 w 39"/>
                <a:gd name="T7" fmla="*/ 2 h 40"/>
                <a:gd name="T8" fmla="*/ 1 w 39"/>
                <a:gd name="T9" fmla="*/ 1 h 40"/>
                <a:gd name="T10" fmla="*/ 0 w 39"/>
                <a:gd name="T11" fmla="*/ 1 h 40"/>
                <a:gd name="T12" fmla="*/ 1 w 39"/>
                <a:gd name="T13" fmla="*/ 0 h 40"/>
                <a:gd name="T14" fmla="*/ 6 w 39"/>
                <a:gd name="T15" fmla="*/ 0 h 40"/>
                <a:gd name="T16" fmla="*/ 11 w 39"/>
                <a:gd name="T17" fmla="*/ 0 h 40"/>
                <a:gd name="T18" fmla="*/ 12 w 39"/>
                <a:gd name="T19" fmla="*/ 1 h 40"/>
                <a:gd name="T20" fmla="*/ 11 w 39"/>
                <a:gd name="T21" fmla="*/ 1 h 40"/>
                <a:gd name="T22" fmla="*/ 10 w 39"/>
                <a:gd name="T23" fmla="*/ 2 h 40"/>
                <a:gd name="T24" fmla="*/ 11 w 39"/>
                <a:gd name="T25" fmla="*/ 4 h 40"/>
                <a:gd name="T26" fmla="*/ 21 w 39"/>
                <a:gd name="T27" fmla="*/ 20 h 40"/>
                <a:gd name="T28" fmla="*/ 30 w 39"/>
                <a:gd name="T29" fmla="*/ 5 h 40"/>
                <a:gd name="T30" fmla="*/ 30 w 39"/>
                <a:gd name="T31" fmla="*/ 3 h 40"/>
                <a:gd name="T32" fmla="*/ 30 w 39"/>
                <a:gd name="T33" fmla="*/ 1 h 40"/>
                <a:gd name="T34" fmla="*/ 29 w 39"/>
                <a:gd name="T35" fmla="*/ 1 h 40"/>
                <a:gd name="T36" fmla="*/ 30 w 39"/>
                <a:gd name="T37" fmla="*/ 0 h 40"/>
                <a:gd name="T38" fmla="*/ 33 w 39"/>
                <a:gd name="T39" fmla="*/ 0 h 40"/>
                <a:gd name="T40" fmla="*/ 39 w 39"/>
                <a:gd name="T41" fmla="*/ 0 h 40"/>
                <a:gd name="T42" fmla="*/ 39 w 39"/>
                <a:gd name="T43" fmla="*/ 1 h 40"/>
                <a:gd name="T44" fmla="*/ 39 w 39"/>
                <a:gd name="T45" fmla="*/ 1 h 40"/>
                <a:gd name="T46" fmla="*/ 36 w 39"/>
                <a:gd name="T47" fmla="*/ 2 h 40"/>
                <a:gd name="T48" fmla="*/ 34 w 39"/>
                <a:gd name="T49" fmla="*/ 4 h 40"/>
                <a:gd name="T50" fmla="*/ 23 w 39"/>
                <a:gd name="T51" fmla="*/ 21 h 40"/>
                <a:gd name="T52" fmla="*/ 22 w 39"/>
                <a:gd name="T53" fmla="*/ 26 h 40"/>
                <a:gd name="T54" fmla="*/ 22 w 39"/>
                <a:gd name="T55" fmla="*/ 31 h 40"/>
                <a:gd name="T56" fmla="*/ 22 w 39"/>
                <a:gd name="T57" fmla="*/ 36 h 40"/>
                <a:gd name="T58" fmla="*/ 25 w 39"/>
                <a:gd name="T59" fmla="*/ 39 h 40"/>
                <a:gd name="T60" fmla="*/ 27 w 39"/>
                <a:gd name="T61" fmla="*/ 39 h 40"/>
                <a:gd name="T62" fmla="*/ 27 w 39"/>
                <a:gd name="T63" fmla="*/ 40 h 40"/>
                <a:gd name="T64" fmla="*/ 27 w 39"/>
                <a:gd name="T65" fmla="*/ 40 h 40"/>
                <a:gd name="T66" fmla="*/ 20 w 39"/>
                <a:gd name="T67" fmla="*/ 40 h 40"/>
                <a:gd name="T68" fmla="*/ 14 w 39"/>
                <a:gd name="T69" fmla="*/ 40 h 40"/>
                <a:gd name="T70" fmla="*/ 14 w 39"/>
                <a:gd name="T71" fmla="*/ 40 h 40"/>
                <a:gd name="T72" fmla="*/ 14 w 39"/>
                <a:gd name="T73" fmla="*/ 39 h 40"/>
                <a:gd name="T74" fmla="*/ 16 w 39"/>
                <a:gd name="T75" fmla="*/ 39 h 40"/>
                <a:gd name="T76" fmla="*/ 17 w 39"/>
                <a:gd name="T77" fmla="*/ 36 h 40"/>
                <a:gd name="T78" fmla="*/ 17 w 39"/>
                <a:gd name="T79" fmla="*/ 31 h 40"/>
                <a:gd name="T80" fmla="*/ 17 w 39"/>
                <a:gd name="T8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40">
                  <a:moveTo>
                    <a:pt x="17" y="26"/>
                  </a:moveTo>
                  <a:cubicBezTo>
                    <a:pt x="17" y="23"/>
                    <a:pt x="17" y="22"/>
                    <a:pt x="16" y="21"/>
                  </a:cubicBezTo>
                  <a:cubicBezTo>
                    <a:pt x="16" y="20"/>
                    <a:pt x="8" y="8"/>
                    <a:pt x="7" y="6"/>
                  </a:cubicBezTo>
                  <a:cubicBezTo>
                    <a:pt x="5" y="4"/>
                    <a:pt x="4" y="3"/>
                    <a:pt x="3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3"/>
                    <a:pt x="10" y="3"/>
                    <a:pt x="11" y="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8"/>
                    <a:pt x="29" y="7"/>
                    <a:pt x="30" y="5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34" y="0"/>
                    <a:pt x="38" y="0"/>
                    <a:pt x="39" y="0"/>
                  </a:cubicBezTo>
                  <a:cubicBezTo>
                    <a:pt x="39" y="0"/>
                    <a:pt x="39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4"/>
                  </a:cubicBezTo>
                  <a:cubicBezTo>
                    <a:pt x="32" y="6"/>
                    <a:pt x="24" y="19"/>
                    <a:pt x="23" y="21"/>
                  </a:cubicBezTo>
                  <a:cubicBezTo>
                    <a:pt x="22" y="23"/>
                    <a:pt x="22" y="25"/>
                    <a:pt x="22" y="26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4"/>
                    <a:pt x="22" y="36"/>
                  </a:cubicBezTo>
                  <a:cubicBezTo>
                    <a:pt x="23" y="38"/>
                    <a:pt x="23" y="39"/>
                    <a:pt x="25" y="39"/>
                  </a:cubicBezTo>
                  <a:cubicBezTo>
                    <a:pt x="25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4" y="40"/>
                    <a:pt x="20" y="40"/>
                    <a:pt x="20" y="40"/>
                  </a:cubicBezTo>
                  <a:cubicBezTo>
                    <a:pt x="19" y="40"/>
                    <a:pt x="16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39"/>
                    <a:pt x="16" y="39"/>
                  </a:cubicBezTo>
                  <a:cubicBezTo>
                    <a:pt x="17" y="39"/>
                    <a:pt x="17" y="38"/>
                    <a:pt x="17" y="36"/>
                  </a:cubicBezTo>
                  <a:cubicBezTo>
                    <a:pt x="17" y="34"/>
                    <a:pt x="17" y="32"/>
                    <a:pt x="17" y="31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25723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9477" y="0"/>
            <a:ext cx="914524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" y="0"/>
            <a:ext cx="9143998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99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3" y="152386"/>
            <a:ext cx="822960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399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132" y="6400800"/>
            <a:ext cx="8004236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368" y="6403848"/>
            <a:ext cx="226372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927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5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8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3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3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1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0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1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1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9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6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07" r:id="rId14"/>
    <p:sldLayoutId id="214748370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sdrain.org/resources/ciria-guidance.html" TargetMode="External"/><Relationship Id="rId3" Type="http://schemas.openxmlformats.org/officeDocument/2006/relationships/hyperlink" Target="https://eur02.safelinks.protection.outlook.com/?url=https://urldefense.com/v3/__https:/drive.google.com/drive/folders/1iR-mLxXSxExnM7tSS_aOGrqRBXGi8Nnh?usp%3Dsharing__;!!DOxrgLBm!RCGNv0raylMxFeJdaDX2Zql3EbCZUnJU_zxKzIpF1pWEZbiN5yRS24KGeQdGk4-UuR2Bnhwg$&amp;data=02|01|Lisa.DANIELSON@oecd.org|54ab08909b844075a36b08d85f04f13f|ac41c7d41f61460db0f4fc925a2b471c|0|0|637363822130532750&amp;sdata=C1BUsVJI2uq8EMNYbLkWjE3DGxr4QOx0YCI1sIJ3dbg%3D&amp;reserved=0" TargetMode="External"/><Relationship Id="rId7" Type="http://schemas.openxmlformats.org/officeDocument/2006/relationships/hyperlink" Target="https://eur02.safelinks.protection.outlook.com/?url=https://urldefense.com/v3/__https:/www.hugbc.hu/hirek/zoldinfrastruktura-fuzetek-budapest-fovaros-onkormanyzata-megbizasabol/3936__;!!DOxrgLBm!RCGNv0raylMxFeJdaDX2Zql3EbCZUnJU_zxKzIpF1pWEZbiN5yRS24KGeQdGk4-UuZJPpGwA$&amp;data=02|01|Lisa.DANIELSON@oecd.org|54ab08909b844075a36b08d85f04f13f|ac41c7d41f61460db0f4fc925a2b471c|0|0|637363822130552744&amp;sdata=d4wXIxCyAoLF43503Z1eiIQ3WDnGZIcNvAPv8zmq22w%3D&amp;reserved=0" TargetMode="External"/><Relationship Id="rId2" Type="http://schemas.openxmlformats.org/officeDocument/2006/relationships/hyperlink" Target="https://eur02.safelinks.protection.outlook.com/?url=https://urldefense.com/v3/__https:/ramboll.com/services-and-sectors/planning-and-urban-design/blue-green-infrastructure-design__;!!DOxrgLBm!RCGNv0raylMxFeJdaDX2Zql3EbCZUnJU_zxKzIpF1pWEZbiN5yRS24KGeQdGk4-UuYhHc_eS$&amp;data=02|01|Lisa.DANIELSON@oecd.org|54ab08909b844075a36b08d85f04f13f|ac41c7d41f61460db0f4fc925a2b471c|0|0|637363822130522761&amp;sdata=GASLaMmd3%2BQxm6vmlhYxJAVRAPRvhzWSLPT6UDdaiFQ%3D&amp;reserved=0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vizmegtartomegoldasok.bm.hu/hu" TargetMode="External"/><Relationship Id="rId5" Type="http://schemas.openxmlformats.org/officeDocument/2006/relationships/hyperlink" Target="https://drive.google.com/open?id=1Vts3S-Gua98SOMlRdWqe1b21zrRE_OAF" TargetMode="External"/><Relationship Id="rId10" Type="http://schemas.openxmlformats.org/officeDocument/2006/relationships/hyperlink" Target="https://drive.google.com/drive/u/1/folders/1Y9ldhWFuLsdbpfPKAi2xZMROYAznpAU2" TargetMode="External"/><Relationship Id="rId4" Type="http://schemas.openxmlformats.org/officeDocument/2006/relationships/hyperlink" Target="https://eur02.safelinks.protection.outlook.com/?url=https://urldefense.com/v3/__https:/drive.google.com/drive/u/1/folders/1k0MXIVJKUWRm2lhY-sjXIoNv9DLrZVL3__;!!DOxrgLBm!RCGNv0raylMxFeJdaDX2Zql3EbCZUnJU_zxKzIpF1pWEZbiN5yRS24KGeQdGk4-Uuc7QabQS$&amp;data=02|01|Lisa.DANIELSON@oecd.org|54ab08909b844075a36b08d85f04f13f|ac41c7d41f61460db0f4fc925a2b471c|0|0|637363822130532750&amp;sdata=HwRwOeGH%2BlGHILAIX4JtgaYL7NWDmZtaf2Nhn1KIhxE%3D&amp;reserved=0" TargetMode="External"/><Relationship Id="rId9" Type="http://schemas.openxmlformats.org/officeDocument/2006/relationships/hyperlink" Target="https://www.susdrain.org/community/SuDSAwards2020shortlis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hyperlink" Target="https://www.google.hu/url?sa=i&amp;rct=j&amp;q=&amp;esrc=s&amp;source=images&amp;cd=&amp;cad=rja&amp;uact=8&amp;ved=0ahUKEwiDyquL5MfVAhXIiRoKHRzeCWsQjRwIBw&amp;url=https://wapp.hu/vallalkozas/kommunalis-szennyviztisztitas/&amp;psig=AFQjCNHyAnz6yMwJyqUrx8zy1RXSbANmEw&amp;ust=1502284797712253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90170" y="2"/>
            <a:ext cx="6853832" cy="990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2000" b="0">
              <a:solidFill>
                <a:srgbClr val="00487E"/>
              </a:solidFill>
            </a:endParaRPr>
          </a:p>
        </p:txBody>
      </p:sp>
      <p:pic>
        <p:nvPicPr>
          <p:cNvPr id="14" name="Picture 2" descr="Mi lesz veled, Európai Unió? | Új Szó | A szlovákiai magya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22" y="0"/>
            <a:ext cx="6855178" cy="686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2290167" y="0"/>
            <a:ext cx="6853833" cy="6858004"/>
          </a:xfrm>
          <a:prstGeom prst="rect">
            <a:avLst/>
          </a:prstGeom>
          <a:solidFill>
            <a:srgbClr val="00487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4000" dirty="0" smtClean="0"/>
              <a:t>Zöld Infrastruktúra és Klímavédelmi Operatív Program</a:t>
            </a:r>
          </a:p>
          <a:p>
            <a:pPr algn="ctr"/>
            <a:r>
              <a:rPr lang="hu-HU" sz="4000" dirty="0" smtClean="0"/>
              <a:t>ZIKOP</a:t>
            </a:r>
          </a:p>
          <a:p>
            <a:pPr algn="ctr"/>
            <a:r>
              <a:rPr lang="hu-HU" sz="4000" dirty="0" smtClean="0"/>
              <a:t> 2021-2027</a:t>
            </a:r>
          </a:p>
          <a:p>
            <a:pPr algn="ctr"/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90168" y="495300"/>
            <a:ext cx="3768119" cy="876300"/>
          </a:xfrm>
          <a:prstGeom prst="rect">
            <a:avLst/>
          </a:prstGeom>
        </p:spPr>
        <p:txBody>
          <a:bodyPr vert="horz" wrap="none" lIns="365760" tIns="0" rIns="91440" bIns="0" rtlCol="0">
            <a:normAutofit/>
          </a:bodyPr>
          <a:lstStyle>
            <a:lvl1pPr marL="0" indent="0" algn="l" defTabSz="121898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Október </a:t>
            </a: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2020</a:t>
            </a:r>
            <a:endParaRPr lang="en-GB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 bwMode="auto">
          <a:xfrm>
            <a:off x="7151731" y="276112"/>
            <a:ext cx="1800605" cy="1444752"/>
            <a:chOff x="3767" y="1352"/>
            <a:chExt cx="2688" cy="1618"/>
          </a:xfrm>
        </p:grpSpPr>
        <p:sp>
          <p:nvSpPr>
            <p:cNvPr id="17" name="AutoShape 9"/>
            <p:cNvSpPr>
              <a:spLocks noChangeAspect="1" noChangeArrowheads="1" noTextEdit="1"/>
            </p:cNvSpPr>
            <p:nvPr/>
          </p:nvSpPr>
          <p:spPr bwMode="auto">
            <a:xfrm>
              <a:off x="3767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769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013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30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30"/>
                    <a:pt x="920" y="30"/>
                    <a:pt x="920" y="30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2"/>
                    <a:pt x="610" y="32"/>
                    <a:pt x="613" y="32"/>
                  </a:cubicBezTo>
                  <a:cubicBezTo>
                    <a:pt x="615" y="32"/>
                    <a:pt x="618" y="32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7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6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9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037" y="2624"/>
              <a:ext cx="2170" cy="145"/>
            </a:xfrm>
            <a:custGeom>
              <a:avLst/>
              <a:gdLst>
                <a:gd name="T0" fmla="*/ 7 w 916"/>
                <a:gd name="T1" fmla="*/ 59 h 61"/>
                <a:gd name="T2" fmla="*/ 23 w 916"/>
                <a:gd name="T3" fmla="*/ 2 h 61"/>
                <a:gd name="T4" fmla="*/ 65 w 916"/>
                <a:gd name="T5" fmla="*/ 48 h 61"/>
                <a:gd name="T6" fmla="*/ 71 w 916"/>
                <a:gd name="T7" fmla="*/ 60 h 61"/>
                <a:gd name="T8" fmla="*/ 29 w 916"/>
                <a:gd name="T9" fmla="*/ 13 h 61"/>
                <a:gd name="T10" fmla="*/ 23 w 916"/>
                <a:gd name="T11" fmla="*/ 2 h 61"/>
                <a:gd name="T12" fmla="*/ 130 w 916"/>
                <a:gd name="T13" fmla="*/ 48 h 61"/>
                <a:gd name="T14" fmla="*/ 136 w 916"/>
                <a:gd name="T15" fmla="*/ 3 h 61"/>
                <a:gd name="T16" fmla="*/ 94 w 916"/>
                <a:gd name="T17" fmla="*/ 13 h 61"/>
                <a:gd name="T18" fmla="*/ 88 w 916"/>
                <a:gd name="T19" fmla="*/ 59 h 61"/>
                <a:gd name="T20" fmla="*/ 148 w 916"/>
                <a:gd name="T21" fmla="*/ 31 h 61"/>
                <a:gd name="T22" fmla="*/ 154 w 916"/>
                <a:gd name="T23" fmla="*/ 31 h 61"/>
                <a:gd name="T24" fmla="*/ 221 w 916"/>
                <a:gd name="T25" fmla="*/ 2 h 61"/>
                <a:gd name="T26" fmla="*/ 268 w 916"/>
                <a:gd name="T27" fmla="*/ 1 h 61"/>
                <a:gd name="T28" fmla="*/ 240 w 916"/>
                <a:gd name="T29" fmla="*/ 60 h 61"/>
                <a:gd name="T30" fmla="*/ 298 w 916"/>
                <a:gd name="T31" fmla="*/ 0 h 61"/>
                <a:gd name="T32" fmla="*/ 319 w 916"/>
                <a:gd name="T33" fmla="*/ 60 h 61"/>
                <a:gd name="T34" fmla="*/ 272 w 916"/>
                <a:gd name="T35" fmla="*/ 60 h 61"/>
                <a:gd name="T36" fmla="*/ 285 w 916"/>
                <a:gd name="T37" fmla="*/ 40 h 61"/>
                <a:gd name="T38" fmla="*/ 328 w 916"/>
                <a:gd name="T39" fmla="*/ 3 h 61"/>
                <a:gd name="T40" fmla="*/ 366 w 916"/>
                <a:gd name="T41" fmla="*/ 7 h 61"/>
                <a:gd name="T42" fmla="*/ 345 w 916"/>
                <a:gd name="T43" fmla="*/ 59 h 61"/>
                <a:gd name="T44" fmla="*/ 384 w 916"/>
                <a:gd name="T45" fmla="*/ 3 h 61"/>
                <a:gd name="T46" fmla="*/ 378 w 916"/>
                <a:gd name="T47" fmla="*/ 3 h 61"/>
                <a:gd name="T48" fmla="*/ 427 w 916"/>
                <a:gd name="T49" fmla="*/ 0 h 61"/>
                <a:gd name="T50" fmla="*/ 427 w 916"/>
                <a:gd name="T51" fmla="*/ 55 h 61"/>
                <a:gd name="T52" fmla="*/ 512 w 916"/>
                <a:gd name="T53" fmla="*/ 48 h 61"/>
                <a:gd name="T54" fmla="*/ 519 w 916"/>
                <a:gd name="T55" fmla="*/ 3 h 61"/>
                <a:gd name="T56" fmla="*/ 477 w 916"/>
                <a:gd name="T57" fmla="*/ 13 h 61"/>
                <a:gd name="T58" fmla="*/ 470 w 916"/>
                <a:gd name="T59" fmla="*/ 59 h 61"/>
                <a:gd name="T60" fmla="*/ 576 w 916"/>
                <a:gd name="T61" fmla="*/ 0 h 61"/>
                <a:gd name="T62" fmla="*/ 596 w 916"/>
                <a:gd name="T63" fmla="*/ 60 h 61"/>
                <a:gd name="T64" fmla="*/ 549 w 916"/>
                <a:gd name="T65" fmla="*/ 60 h 61"/>
                <a:gd name="T66" fmla="*/ 562 w 916"/>
                <a:gd name="T67" fmla="*/ 40 h 61"/>
                <a:gd name="T68" fmla="*/ 605 w 916"/>
                <a:gd name="T69" fmla="*/ 3 h 61"/>
                <a:gd name="T70" fmla="*/ 643 w 916"/>
                <a:gd name="T71" fmla="*/ 7 h 61"/>
                <a:gd name="T72" fmla="*/ 622 w 916"/>
                <a:gd name="T73" fmla="*/ 59 h 61"/>
                <a:gd name="T74" fmla="*/ 676 w 916"/>
                <a:gd name="T75" fmla="*/ 2 h 61"/>
                <a:gd name="T76" fmla="*/ 705 w 916"/>
                <a:gd name="T77" fmla="*/ 0 h 61"/>
                <a:gd name="T78" fmla="*/ 735 w 916"/>
                <a:gd name="T79" fmla="*/ 1 h 61"/>
                <a:gd name="T80" fmla="*/ 721 w 916"/>
                <a:gd name="T81" fmla="*/ 61 h 61"/>
                <a:gd name="T82" fmla="*/ 688 w 916"/>
                <a:gd name="T83" fmla="*/ 61 h 61"/>
                <a:gd name="T84" fmla="*/ 807 w 916"/>
                <a:gd name="T85" fmla="*/ 31 h 61"/>
                <a:gd name="T86" fmla="*/ 801 w 916"/>
                <a:gd name="T87" fmla="*/ 31 h 61"/>
                <a:gd name="T88" fmla="*/ 821 w 916"/>
                <a:gd name="T89" fmla="*/ 1 h 61"/>
                <a:gd name="T90" fmla="*/ 859 w 916"/>
                <a:gd name="T91" fmla="*/ 60 h 61"/>
                <a:gd name="T92" fmla="*/ 826 w 916"/>
                <a:gd name="T93" fmla="*/ 59 h 61"/>
                <a:gd name="T94" fmla="*/ 843 w 916"/>
                <a:gd name="T95" fmla="*/ 32 h 61"/>
                <a:gd name="T96" fmla="*/ 843 w 916"/>
                <a:gd name="T97" fmla="*/ 32 h 61"/>
                <a:gd name="T98" fmla="*/ 881 w 916"/>
                <a:gd name="T99" fmla="*/ 28 h 61"/>
                <a:gd name="T100" fmla="*/ 888 w 916"/>
                <a:gd name="T101" fmla="*/ 30 h 61"/>
                <a:gd name="T102" fmla="*/ 881 w 916"/>
                <a:gd name="T103" fmla="*/ 32 h 61"/>
                <a:gd name="T104" fmla="*/ 875 w 916"/>
                <a:gd name="T105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" h="61">
                  <a:moveTo>
                    <a:pt x="0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60"/>
                    <a:pt x="6" y="60"/>
                    <a:pt x="5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60"/>
                    <a:pt x="0" y="59"/>
                  </a:cubicBezTo>
                  <a:lnTo>
                    <a:pt x="0" y="3"/>
                  </a:lnTo>
                  <a:close/>
                  <a:moveTo>
                    <a:pt x="23" y="2"/>
                  </a:move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1"/>
                    <a:pt x="27" y="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2"/>
                    <a:pt x="66" y="1"/>
                    <a:pt x="67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1"/>
                    <a:pt x="71" y="2"/>
                    <a:pt x="71" y="3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61"/>
                    <a:pt x="71" y="61"/>
                    <a:pt x="70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9" y="61"/>
                    <a:pt x="68" y="61"/>
                    <a:pt x="68" y="61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60"/>
                    <a:pt x="29" y="60"/>
                    <a:pt x="28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3" y="60"/>
                    <a:pt x="23" y="59"/>
                  </a:cubicBezTo>
                  <a:lnTo>
                    <a:pt x="23" y="2"/>
                  </a:lnTo>
                  <a:close/>
                  <a:moveTo>
                    <a:pt x="88" y="2"/>
                  </a:moveTo>
                  <a:cubicBezTo>
                    <a:pt x="88" y="1"/>
                    <a:pt x="88" y="0"/>
                    <a:pt x="8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2" y="1"/>
                    <a:pt x="92" y="1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0" y="2"/>
                    <a:pt x="130" y="1"/>
                    <a:pt x="131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5" y="1"/>
                    <a:pt x="136" y="2"/>
                    <a:pt x="136" y="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5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1"/>
                    <a:pt x="133" y="61"/>
                    <a:pt x="132" y="6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60"/>
                    <a:pt x="93" y="60"/>
                    <a:pt x="92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8" y="60"/>
                    <a:pt x="88" y="60"/>
                    <a:pt x="88" y="59"/>
                  </a:cubicBezTo>
                  <a:lnTo>
                    <a:pt x="88" y="2"/>
                  </a:lnTo>
                  <a:close/>
                  <a:moveTo>
                    <a:pt x="179" y="0"/>
                  </a:moveTo>
                  <a:cubicBezTo>
                    <a:pt x="196" y="0"/>
                    <a:pt x="209" y="14"/>
                    <a:pt x="209" y="31"/>
                  </a:cubicBezTo>
                  <a:cubicBezTo>
                    <a:pt x="209" y="48"/>
                    <a:pt x="196" y="61"/>
                    <a:pt x="179" y="61"/>
                  </a:cubicBezTo>
                  <a:cubicBezTo>
                    <a:pt x="162" y="61"/>
                    <a:pt x="148" y="48"/>
                    <a:pt x="148" y="31"/>
                  </a:cubicBezTo>
                  <a:cubicBezTo>
                    <a:pt x="148" y="14"/>
                    <a:pt x="162" y="0"/>
                    <a:pt x="179" y="0"/>
                  </a:cubicBezTo>
                  <a:close/>
                  <a:moveTo>
                    <a:pt x="179" y="55"/>
                  </a:moveTo>
                  <a:cubicBezTo>
                    <a:pt x="192" y="55"/>
                    <a:pt x="203" y="44"/>
                    <a:pt x="203" y="31"/>
                  </a:cubicBezTo>
                  <a:cubicBezTo>
                    <a:pt x="203" y="17"/>
                    <a:pt x="192" y="6"/>
                    <a:pt x="179" y="6"/>
                  </a:cubicBezTo>
                  <a:cubicBezTo>
                    <a:pt x="165" y="6"/>
                    <a:pt x="154" y="17"/>
                    <a:pt x="154" y="31"/>
                  </a:cubicBezTo>
                  <a:cubicBezTo>
                    <a:pt x="154" y="44"/>
                    <a:pt x="165" y="55"/>
                    <a:pt x="179" y="55"/>
                  </a:cubicBezTo>
                  <a:close/>
                  <a:moveTo>
                    <a:pt x="214" y="3"/>
                  </a:moveTo>
                  <a:cubicBezTo>
                    <a:pt x="214" y="2"/>
                    <a:pt x="215" y="1"/>
                    <a:pt x="216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20" y="1"/>
                    <a:pt x="220" y="2"/>
                    <a:pt x="221" y="2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63" y="2"/>
                    <a:pt x="263" y="2"/>
                    <a:pt x="263" y="2"/>
                  </a:cubicBezTo>
                  <a:cubicBezTo>
                    <a:pt x="263" y="2"/>
                    <a:pt x="264" y="1"/>
                    <a:pt x="265" y="1"/>
                  </a:cubicBezTo>
                  <a:cubicBezTo>
                    <a:pt x="268" y="1"/>
                    <a:pt x="268" y="1"/>
                    <a:pt x="268" y="1"/>
                  </a:cubicBezTo>
                  <a:cubicBezTo>
                    <a:pt x="269" y="1"/>
                    <a:pt x="270" y="2"/>
                    <a:pt x="269" y="3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43" y="61"/>
                    <a:pt x="243" y="61"/>
                    <a:pt x="242" y="61"/>
                  </a:cubicBezTo>
                  <a:cubicBezTo>
                    <a:pt x="241" y="61"/>
                    <a:pt x="241" y="61"/>
                    <a:pt x="241" y="61"/>
                  </a:cubicBezTo>
                  <a:cubicBezTo>
                    <a:pt x="241" y="61"/>
                    <a:pt x="240" y="61"/>
                    <a:pt x="240" y="60"/>
                  </a:cubicBezTo>
                  <a:lnTo>
                    <a:pt x="214" y="3"/>
                  </a:lnTo>
                  <a:close/>
                  <a:moveTo>
                    <a:pt x="270" y="58"/>
                  </a:moveTo>
                  <a:cubicBezTo>
                    <a:pt x="296" y="1"/>
                    <a:pt x="296" y="1"/>
                    <a:pt x="296" y="1"/>
                  </a:cubicBezTo>
                  <a:cubicBezTo>
                    <a:pt x="296" y="1"/>
                    <a:pt x="297" y="0"/>
                    <a:pt x="298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9" y="0"/>
                    <a:pt x="300" y="1"/>
                    <a:pt x="300" y="1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6" y="59"/>
                    <a:pt x="325" y="60"/>
                    <a:pt x="324" y="60"/>
                  </a:cubicBezTo>
                  <a:cubicBezTo>
                    <a:pt x="321" y="60"/>
                    <a:pt x="321" y="60"/>
                    <a:pt x="321" y="60"/>
                  </a:cubicBezTo>
                  <a:cubicBezTo>
                    <a:pt x="320" y="60"/>
                    <a:pt x="319" y="60"/>
                    <a:pt x="319" y="60"/>
                  </a:cubicBezTo>
                  <a:cubicBezTo>
                    <a:pt x="313" y="46"/>
                    <a:pt x="313" y="46"/>
                    <a:pt x="313" y="46"/>
                  </a:cubicBezTo>
                  <a:cubicBezTo>
                    <a:pt x="283" y="46"/>
                    <a:pt x="283" y="46"/>
                    <a:pt x="283" y="46"/>
                  </a:cubicBezTo>
                  <a:cubicBezTo>
                    <a:pt x="277" y="60"/>
                    <a:pt x="277" y="60"/>
                    <a:pt x="277" y="60"/>
                  </a:cubicBezTo>
                  <a:cubicBezTo>
                    <a:pt x="277" y="60"/>
                    <a:pt x="276" y="60"/>
                    <a:pt x="275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1" y="60"/>
                    <a:pt x="270" y="59"/>
                    <a:pt x="270" y="58"/>
                  </a:cubicBezTo>
                  <a:close/>
                  <a:moveTo>
                    <a:pt x="311" y="40"/>
                  </a:moveTo>
                  <a:cubicBezTo>
                    <a:pt x="307" y="31"/>
                    <a:pt x="302" y="22"/>
                    <a:pt x="298" y="13"/>
                  </a:cubicBezTo>
                  <a:cubicBezTo>
                    <a:pt x="298" y="13"/>
                    <a:pt x="298" y="13"/>
                    <a:pt x="298" y="13"/>
                  </a:cubicBezTo>
                  <a:cubicBezTo>
                    <a:pt x="285" y="40"/>
                    <a:pt x="285" y="40"/>
                    <a:pt x="285" y="40"/>
                  </a:cubicBezTo>
                  <a:lnTo>
                    <a:pt x="311" y="40"/>
                  </a:lnTo>
                  <a:close/>
                  <a:moveTo>
                    <a:pt x="345" y="7"/>
                  </a:moveTo>
                  <a:cubicBezTo>
                    <a:pt x="330" y="7"/>
                    <a:pt x="330" y="7"/>
                    <a:pt x="330" y="7"/>
                  </a:cubicBezTo>
                  <a:cubicBezTo>
                    <a:pt x="329" y="7"/>
                    <a:pt x="328" y="6"/>
                    <a:pt x="328" y="5"/>
                  </a:cubicBezTo>
                  <a:cubicBezTo>
                    <a:pt x="328" y="3"/>
                    <a:pt x="328" y="3"/>
                    <a:pt x="328" y="3"/>
                  </a:cubicBezTo>
                  <a:cubicBezTo>
                    <a:pt x="328" y="2"/>
                    <a:pt x="329" y="1"/>
                    <a:pt x="330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7" y="1"/>
                    <a:pt x="367" y="2"/>
                    <a:pt x="367" y="3"/>
                  </a:cubicBezTo>
                  <a:cubicBezTo>
                    <a:pt x="367" y="5"/>
                    <a:pt x="367" y="5"/>
                    <a:pt x="367" y="5"/>
                  </a:cubicBezTo>
                  <a:cubicBezTo>
                    <a:pt x="367" y="6"/>
                    <a:pt x="367" y="7"/>
                    <a:pt x="366" y="7"/>
                  </a:cubicBezTo>
                  <a:cubicBezTo>
                    <a:pt x="351" y="7"/>
                    <a:pt x="351" y="7"/>
                    <a:pt x="351" y="7"/>
                  </a:cubicBezTo>
                  <a:cubicBezTo>
                    <a:pt x="351" y="59"/>
                    <a:pt x="351" y="59"/>
                    <a:pt x="351" y="59"/>
                  </a:cubicBezTo>
                  <a:cubicBezTo>
                    <a:pt x="351" y="60"/>
                    <a:pt x="350" y="60"/>
                    <a:pt x="350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5" y="60"/>
                    <a:pt x="345" y="60"/>
                    <a:pt x="345" y="59"/>
                  </a:cubicBezTo>
                  <a:lnTo>
                    <a:pt x="345" y="7"/>
                  </a:lnTo>
                  <a:close/>
                  <a:moveTo>
                    <a:pt x="378" y="3"/>
                  </a:moveTo>
                  <a:cubicBezTo>
                    <a:pt x="378" y="2"/>
                    <a:pt x="379" y="1"/>
                    <a:pt x="379" y="1"/>
                  </a:cubicBezTo>
                  <a:cubicBezTo>
                    <a:pt x="383" y="1"/>
                    <a:pt x="383" y="1"/>
                    <a:pt x="383" y="1"/>
                  </a:cubicBezTo>
                  <a:cubicBezTo>
                    <a:pt x="384" y="1"/>
                    <a:pt x="384" y="2"/>
                    <a:pt x="384" y="3"/>
                  </a:cubicBezTo>
                  <a:cubicBezTo>
                    <a:pt x="384" y="59"/>
                    <a:pt x="384" y="59"/>
                    <a:pt x="384" y="59"/>
                  </a:cubicBezTo>
                  <a:cubicBezTo>
                    <a:pt x="384" y="60"/>
                    <a:pt x="384" y="60"/>
                    <a:pt x="383" y="60"/>
                  </a:cubicBezTo>
                  <a:cubicBezTo>
                    <a:pt x="379" y="60"/>
                    <a:pt x="379" y="60"/>
                    <a:pt x="379" y="60"/>
                  </a:cubicBezTo>
                  <a:cubicBezTo>
                    <a:pt x="379" y="60"/>
                    <a:pt x="378" y="60"/>
                    <a:pt x="378" y="59"/>
                  </a:cubicBezTo>
                  <a:lnTo>
                    <a:pt x="378" y="3"/>
                  </a:lnTo>
                  <a:close/>
                  <a:moveTo>
                    <a:pt x="427" y="0"/>
                  </a:moveTo>
                  <a:cubicBezTo>
                    <a:pt x="444" y="0"/>
                    <a:pt x="458" y="14"/>
                    <a:pt x="458" y="31"/>
                  </a:cubicBezTo>
                  <a:cubicBezTo>
                    <a:pt x="458" y="48"/>
                    <a:pt x="444" y="61"/>
                    <a:pt x="427" y="61"/>
                  </a:cubicBezTo>
                  <a:cubicBezTo>
                    <a:pt x="410" y="61"/>
                    <a:pt x="397" y="48"/>
                    <a:pt x="397" y="31"/>
                  </a:cubicBezTo>
                  <a:cubicBezTo>
                    <a:pt x="397" y="14"/>
                    <a:pt x="410" y="0"/>
                    <a:pt x="427" y="0"/>
                  </a:cubicBezTo>
                  <a:close/>
                  <a:moveTo>
                    <a:pt x="427" y="55"/>
                  </a:moveTo>
                  <a:cubicBezTo>
                    <a:pt x="441" y="55"/>
                    <a:pt x="452" y="44"/>
                    <a:pt x="452" y="31"/>
                  </a:cubicBezTo>
                  <a:cubicBezTo>
                    <a:pt x="452" y="17"/>
                    <a:pt x="441" y="6"/>
                    <a:pt x="427" y="6"/>
                  </a:cubicBezTo>
                  <a:cubicBezTo>
                    <a:pt x="414" y="6"/>
                    <a:pt x="403" y="17"/>
                    <a:pt x="403" y="31"/>
                  </a:cubicBezTo>
                  <a:cubicBezTo>
                    <a:pt x="403" y="44"/>
                    <a:pt x="414" y="55"/>
                    <a:pt x="427" y="55"/>
                  </a:cubicBezTo>
                  <a:close/>
                  <a:moveTo>
                    <a:pt x="470" y="2"/>
                  </a:moveTo>
                  <a:cubicBezTo>
                    <a:pt x="470" y="1"/>
                    <a:pt x="471" y="0"/>
                    <a:pt x="472" y="0"/>
                  </a:cubicBezTo>
                  <a:cubicBezTo>
                    <a:pt x="473" y="0"/>
                    <a:pt x="473" y="0"/>
                    <a:pt x="473" y="0"/>
                  </a:cubicBezTo>
                  <a:cubicBezTo>
                    <a:pt x="474" y="0"/>
                    <a:pt x="474" y="1"/>
                    <a:pt x="475" y="1"/>
                  </a:cubicBezTo>
                  <a:cubicBezTo>
                    <a:pt x="512" y="48"/>
                    <a:pt x="512" y="48"/>
                    <a:pt x="512" y="48"/>
                  </a:cubicBezTo>
                  <a:cubicBezTo>
                    <a:pt x="512" y="48"/>
                    <a:pt x="512" y="48"/>
                    <a:pt x="512" y="48"/>
                  </a:cubicBezTo>
                  <a:cubicBezTo>
                    <a:pt x="512" y="3"/>
                    <a:pt x="512" y="3"/>
                    <a:pt x="512" y="3"/>
                  </a:cubicBezTo>
                  <a:cubicBezTo>
                    <a:pt x="512" y="2"/>
                    <a:pt x="513" y="1"/>
                    <a:pt x="514" y="1"/>
                  </a:cubicBezTo>
                  <a:cubicBezTo>
                    <a:pt x="517" y="1"/>
                    <a:pt x="517" y="1"/>
                    <a:pt x="517" y="1"/>
                  </a:cubicBezTo>
                  <a:cubicBezTo>
                    <a:pt x="518" y="1"/>
                    <a:pt x="519" y="2"/>
                    <a:pt x="519" y="3"/>
                  </a:cubicBezTo>
                  <a:cubicBezTo>
                    <a:pt x="519" y="60"/>
                    <a:pt x="519" y="60"/>
                    <a:pt x="519" y="60"/>
                  </a:cubicBezTo>
                  <a:cubicBezTo>
                    <a:pt x="519" y="61"/>
                    <a:pt x="518" y="61"/>
                    <a:pt x="517" y="61"/>
                  </a:cubicBezTo>
                  <a:cubicBezTo>
                    <a:pt x="516" y="61"/>
                    <a:pt x="516" y="61"/>
                    <a:pt x="516" y="61"/>
                  </a:cubicBezTo>
                  <a:cubicBezTo>
                    <a:pt x="516" y="61"/>
                    <a:pt x="515" y="61"/>
                    <a:pt x="515" y="61"/>
                  </a:cubicBezTo>
                  <a:cubicBezTo>
                    <a:pt x="477" y="13"/>
                    <a:pt x="477" y="13"/>
                    <a:pt x="477" y="13"/>
                  </a:cubicBezTo>
                  <a:cubicBezTo>
                    <a:pt x="476" y="13"/>
                    <a:pt x="476" y="13"/>
                    <a:pt x="476" y="13"/>
                  </a:cubicBezTo>
                  <a:cubicBezTo>
                    <a:pt x="476" y="59"/>
                    <a:pt x="476" y="59"/>
                    <a:pt x="476" y="59"/>
                  </a:cubicBezTo>
                  <a:cubicBezTo>
                    <a:pt x="476" y="60"/>
                    <a:pt x="476" y="60"/>
                    <a:pt x="475" y="60"/>
                  </a:cubicBezTo>
                  <a:cubicBezTo>
                    <a:pt x="472" y="60"/>
                    <a:pt x="472" y="60"/>
                    <a:pt x="472" y="60"/>
                  </a:cubicBezTo>
                  <a:cubicBezTo>
                    <a:pt x="471" y="60"/>
                    <a:pt x="470" y="60"/>
                    <a:pt x="470" y="59"/>
                  </a:cubicBezTo>
                  <a:lnTo>
                    <a:pt x="470" y="2"/>
                  </a:lnTo>
                  <a:close/>
                  <a:moveTo>
                    <a:pt x="548" y="58"/>
                  </a:moveTo>
                  <a:cubicBezTo>
                    <a:pt x="573" y="1"/>
                    <a:pt x="573" y="1"/>
                    <a:pt x="573" y="1"/>
                  </a:cubicBezTo>
                  <a:cubicBezTo>
                    <a:pt x="574" y="1"/>
                    <a:pt x="574" y="0"/>
                    <a:pt x="575" y="0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0"/>
                    <a:pt x="577" y="1"/>
                    <a:pt x="577" y="1"/>
                  </a:cubicBezTo>
                  <a:cubicBezTo>
                    <a:pt x="603" y="58"/>
                    <a:pt x="603" y="58"/>
                    <a:pt x="603" y="58"/>
                  </a:cubicBezTo>
                  <a:cubicBezTo>
                    <a:pt x="603" y="59"/>
                    <a:pt x="602" y="60"/>
                    <a:pt x="601" y="60"/>
                  </a:cubicBezTo>
                  <a:cubicBezTo>
                    <a:pt x="598" y="60"/>
                    <a:pt x="598" y="60"/>
                    <a:pt x="598" y="60"/>
                  </a:cubicBezTo>
                  <a:cubicBezTo>
                    <a:pt x="597" y="60"/>
                    <a:pt x="596" y="60"/>
                    <a:pt x="596" y="60"/>
                  </a:cubicBezTo>
                  <a:cubicBezTo>
                    <a:pt x="590" y="46"/>
                    <a:pt x="590" y="46"/>
                    <a:pt x="590" y="46"/>
                  </a:cubicBezTo>
                  <a:cubicBezTo>
                    <a:pt x="560" y="46"/>
                    <a:pt x="560" y="46"/>
                    <a:pt x="560" y="46"/>
                  </a:cubicBezTo>
                  <a:cubicBezTo>
                    <a:pt x="554" y="60"/>
                    <a:pt x="554" y="60"/>
                    <a:pt x="554" y="60"/>
                  </a:cubicBezTo>
                  <a:cubicBezTo>
                    <a:pt x="554" y="60"/>
                    <a:pt x="553" y="60"/>
                    <a:pt x="552" y="60"/>
                  </a:cubicBezTo>
                  <a:cubicBezTo>
                    <a:pt x="549" y="60"/>
                    <a:pt x="549" y="60"/>
                    <a:pt x="549" y="60"/>
                  </a:cubicBezTo>
                  <a:cubicBezTo>
                    <a:pt x="548" y="60"/>
                    <a:pt x="547" y="59"/>
                    <a:pt x="548" y="58"/>
                  </a:cubicBezTo>
                  <a:close/>
                  <a:moveTo>
                    <a:pt x="588" y="40"/>
                  </a:moveTo>
                  <a:cubicBezTo>
                    <a:pt x="584" y="31"/>
                    <a:pt x="580" y="22"/>
                    <a:pt x="575" y="13"/>
                  </a:cubicBezTo>
                  <a:cubicBezTo>
                    <a:pt x="575" y="13"/>
                    <a:pt x="575" y="13"/>
                    <a:pt x="575" y="13"/>
                  </a:cubicBezTo>
                  <a:cubicBezTo>
                    <a:pt x="562" y="40"/>
                    <a:pt x="562" y="40"/>
                    <a:pt x="562" y="40"/>
                  </a:cubicBezTo>
                  <a:lnTo>
                    <a:pt x="588" y="40"/>
                  </a:lnTo>
                  <a:close/>
                  <a:moveTo>
                    <a:pt x="622" y="7"/>
                  </a:moveTo>
                  <a:cubicBezTo>
                    <a:pt x="607" y="7"/>
                    <a:pt x="607" y="7"/>
                    <a:pt x="607" y="7"/>
                  </a:cubicBezTo>
                  <a:cubicBezTo>
                    <a:pt x="606" y="7"/>
                    <a:pt x="605" y="6"/>
                    <a:pt x="605" y="5"/>
                  </a:cubicBezTo>
                  <a:cubicBezTo>
                    <a:pt x="605" y="3"/>
                    <a:pt x="605" y="3"/>
                    <a:pt x="605" y="3"/>
                  </a:cubicBezTo>
                  <a:cubicBezTo>
                    <a:pt x="605" y="2"/>
                    <a:pt x="606" y="1"/>
                    <a:pt x="607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4" y="1"/>
                    <a:pt x="645" y="2"/>
                    <a:pt x="645" y="3"/>
                  </a:cubicBezTo>
                  <a:cubicBezTo>
                    <a:pt x="645" y="5"/>
                    <a:pt x="645" y="5"/>
                    <a:pt x="645" y="5"/>
                  </a:cubicBezTo>
                  <a:cubicBezTo>
                    <a:pt x="645" y="6"/>
                    <a:pt x="644" y="7"/>
                    <a:pt x="643" y="7"/>
                  </a:cubicBezTo>
                  <a:cubicBezTo>
                    <a:pt x="628" y="7"/>
                    <a:pt x="628" y="7"/>
                    <a:pt x="628" y="7"/>
                  </a:cubicBezTo>
                  <a:cubicBezTo>
                    <a:pt x="628" y="59"/>
                    <a:pt x="628" y="59"/>
                    <a:pt x="628" y="59"/>
                  </a:cubicBezTo>
                  <a:cubicBezTo>
                    <a:pt x="628" y="60"/>
                    <a:pt x="627" y="60"/>
                    <a:pt x="627" y="60"/>
                  </a:cubicBezTo>
                  <a:cubicBezTo>
                    <a:pt x="623" y="60"/>
                    <a:pt x="623" y="60"/>
                    <a:pt x="623" y="60"/>
                  </a:cubicBezTo>
                  <a:cubicBezTo>
                    <a:pt x="623" y="60"/>
                    <a:pt x="622" y="60"/>
                    <a:pt x="622" y="59"/>
                  </a:cubicBezTo>
                  <a:lnTo>
                    <a:pt x="622" y="7"/>
                  </a:lnTo>
                  <a:close/>
                  <a:moveTo>
                    <a:pt x="669" y="3"/>
                  </a:moveTo>
                  <a:cubicBezTo>
                    <a:pt x="669" y="2"/>
                    <a:pt x="670" y="1"/>
                    <a:pt x="671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5" y="1"/>
                    <a:pt x="676" y="2"/>
                    <a:pt x="676" y="2"/>
                  </a:cubicBezTo>
                  <a:cubicBezTo>
                    <a:pt x="688" y="46"/>
                    <a:pt x="688" y="46"/>
                    <a:pt x="688" y="46"/>
                  </a:cubicBezTo>
                  <a:cubicBezTo>
                    <a:pt x="688" y="46"/>
                    <a:pt x="688" y="46"/>
                    <a:pt x="688" y="46"/>
                  </a:cubicBezTo>
                  <a:cubicBezTo>
                    <a:pt x="702" y="1"/>
                    <a:pt x="702" y="1"/>
                    <a:pt x="702" y="1"/>
                  </a:cubicBezTo>
                  <a:cubicBezTo>
                    <a:pt x="703" y="1"/>
                    <a:pt x="703" y="0"/>
                    <a:pt x="704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06" y="0"/>
                    <a:pt x="707" y="1"/>
                    <a:pt x="707" y="1"/>
                  </a:cubicBezTo>
                  <a:cubicBezTo>
                    <a:pt x="721" y="46"/>
                    <a:pt x="721" y="46"/>
                    <a:pt x="721" y="46"/>
                  </a:cubicBezTo>
                  <a:cubicBezTo>
                    <a:pt x="721" y="46"/>
                    <a:pt x="721" y="46"/>
                    <a:pt x="721" y="46"/>
                  </a:cubicBezTo>
                  <a:cubicBezTo>
                    <a:pt x="733" y="2"/>
                    <a:pt x="733" y="2"/>
                    <a:pt x="733" y="2"/>
                  </a:cubicBezTo>
                  <a:cubicBezTo>
                    <a:pt x="733" y="2"/>
                    <a:pt x="734" y="1"/>
                    <a:pt x="735" y="1"/>
                  </a:cubicBezTo>
                  <a:cubicBezTo>
                    <a:pt x="738" y="1"/>
                    <a:pt x="738" y="1"/>
                    <a:pt x="738" y="1"/>
                  </a:cubicBezTo>
                  <a:cubicBezTo>
                    <a:pt x="739" y="1"/>
                    <a:pt x="740" y="2"/>
                    <a:pt x="740" y="3"/>
                  </a:cubicBezTo>
                  <a:cubicBezTo>
                    <a:pt x="724" y="60"/>
                    <a:pt x="724" y="60"/>
                    <a:pt x="724" y="60"/>
                  </a:cubicBezTo>
                  <a:cubicBezTo>
                    <a:pt x="723" y="61"/>
                    <a:pt x="723" y="61"/>
                    <a:pt x="722" y="61"/>
                  </a:cubicBezTo>
                  <a:cubicBezTo>
                    <a:pt x="721" y="61"/>
                    <a:pt x="721" y="61"/>
                    <a:pt x="721" y="61"/>
                  </a:cubicBezTo>
                  <a:cubicBezTo>
                    <a:pt x="720" y="61"/>
                    <a:pt x="720" y="61"/>
                    <a:pt x="719" y="60"/>
                  </a:cubicBezTo>
                  <a:cubicBezTo>
                    <a:pt x="705" y="15"/>
                    <a:pt x="705" y="15"/>
                    <a:pt x="705" y="15"/>
                  </a:cubicBezTo>
                  <a:cubicBezTo>
                    <a:pt x="704" y="15"/>
                    <a:pt x="704" y="15"/>
                    <a:pt x="704" y="15"/>
                  </a:cubicBezTo>
                  <a:cubicBezTo>
                    <a:pt x="690" y="60"/>
                    <a:pt x="690" y="60"/>
                    <a:pt x="690" y="60"/>
                  </a:cubicBezTo>
                  <a:cubicBezTo>
                    <a:pt x="690" y="61"/>
                    <a:pt x="689" y="61"/>
                    <a:pt x="688" y="61"/>
                  </a:cubicBezTo>
                  <a:cubicBezTo>
                    <a:pt x="687" y="61"/>
                    <a:pt x="687" y="61"/>
                    <a:pt x="687" y="61"/>
                  </a:cubicBezTo>
                  <a:cubicBezTo>
                    <a:pt x="686" y="61"/>
                    <a:pt x="686" y="61"/>
                    <a:pt x="685" y="60"/>
                  </a:cubicBezTo>
                  <a:lnTo>
                    <a:pt x="669" y="3"/>
                  </a:lnTo>
                  <a:close/>
                  <a:moveTo>
                    <a:pt x="777" y="0"/>
                  </a:moveTo>
                  <a:cubicBezTo>
                    <a:pt x="794" y="0"/>
                    <a:pt x="807" y="14"/>
                    <a:pt x="807" y="31"/>
                  </a:cubicBezTo>
                  <a:cubicBezTo>
                    <a:pt x="807" y="48"/>
                    <a:pt x="794" y="61"/>
                    <a:pt x="777" y="61"/>
                  </a:cubicBezTo>
                  <a:cubicBezTo>
                    <a:pt x="760" y="61"/>
                    <a:pt x="746" y="48"/>
                    <a:pt x="746" y="31"/>
                  </a:cubicBezTo>
                  <a:cubicBezTo>
                    <a:pt x="746" y="14"/>
                    <a:pt x="760" y="0"/>
                    <a:pt x="777" y="0"/>
                  </a:cubicBezTo>
                  <a:close/>
                  <a:moveTo>
                    <a:pt x="777" y="55"/>
                  </a:moveTo>
                  <a:cubicBezTo>
                    <a:pt x="790" y="55"/>
                    <a:pt x="801" y="44"/>
                    <a:pt x="801" y="31"/>
                  </a:cubicBezTo>
                  <a:cubicBezTo>
                    <a:pt x="801" y="17"/>
                    <a:pt x="790" y="6"/>
                    <a:pt x="777" y="6"/>
                  </a:cubicBezTo>
                  <a:cubicBezTo>
                    <a:pt x="763" y="6"/>
                    <a:pt x="752" y="17"/>
                    <a:pt x="752" y="31"/>
                  </a:cubicBezTo>
                  <a:cubicBezTo>
                    <a:pt x="752" y="44"/>
                    <a:pt x="763" y="55"/>
                    <a:pt x="777" y="55"/>
                  </a:cubicBezTo>
                  <a:close/>
                  <a:moveTo>
                    <a:pt x="820" y="3"/>
                  </a:moveTo>
                  <a:cubicBezTo>
                    <a:pt x="820" y="2"/>
                    <a:pt x="820" y="1"/>
                    <a:pt x="821" y="1"/>
                  </a:cubicBezTo>
                  <a:cubicBezTo>
                    <a:pt x="843" y="1"/>
                    <a:pt x="843" y="1"/>
                    <a:pt x="843" y="1"/>
                  </a:cubicBezTo>
                  <a:cubicBezTo>
                    <a:pt x="854" y="1"/>
                    <a:pt x="862" y="9"/>
                    <a:pt x="862" y="19"/>
                  </a:cubicBezTo>
                  <a:cubicBezTo>
                    <a:pt x="862" y="27"/>
                    <a:pt x="857" y="34"/>
                    <a:pt x="849" y="37"/>
                  </a:cubicBezTo>
                  <a:cubicBezTo>
                    <a:pt x="861" y="58"/>
                    <a:pt x="861" y="58"/>
                    <a:pt x="861" y="58"/>
                  </a:cubicBezTo>
                  <a:cubicBezTo>
                    <a:pt x="861" y="59"/>
                    <a:pt x="861" y="60"/>
                    <a:pt x="859" y="60"/>
                  </a:cubicBezTo>
                  <a:cubicBezTo>
                    <a:pt x="855" y="60"/>
                    <a:pt x="855" y="60"/>
                    <a:pt x="855" y="60"/>
                  </a:cubicBezTo>
                  <a:cubicBezTo>
                    <a:pt x="854" y="60"/>
                    <a:pt x="854" y="60"/>
                    <a:pt x="854" y="59"/>
                  </a:cubicBezTo>
                  <a:cubicBezTo>
                    <a:pt x="842" y="37"/>
                    <a:pt x="842" y="37"/>
                    <a:pt x="842" y="37"/>
                  </a:cubicBezTo>
                  <a:cubicBezTo>
                    <a:pt x="826" y="37"/>
                    <a:pt x="826" y="37"/>
                    <a:pt x="826" y="37"/>
                  </a:cubicBezTo>
                  <a:cubicBezTo>
                    <a:pt x="826" y="59"/>
                    <a:pt x="826" y="59"/>
                    <a:pt x="826" y="59"/>
                  </a:cubicBezTo>
                  <a:cubicBezTo>
                    <a:pt x="826" y="60"/>
                    <a:pt x="826" y="60"/>
                    <a:pt x="825" y="60"/>
                  </a:cubicBezTo>
                  <a:cubicBezTo>
                    <a:pt x="821" y="60"/>
                    <a:pt x="821" y="60"/>
                    <a:pt x="821" y="60"/>
                  </a:cubicBezTo>
                  <a:cubicBezTo>
                    <a:pt x="820" y="60"/>
                    <a:pt x="820" y="60"/>
                    <a:pt x="820" y="59"/>
                  </a:cubicBezTo>
                  <a:lnTo>
                    <a:pt x="820" y="3"/>
                  </a:lnTo>
                  <a:close/>
                  <a:moveTo>
                    <a:pt x="843" y="32"/>
                  </a:moveTo>
                  <a:cubicBezTo>
                    <a:pt x="849" y="32"/>
                    <a:pt x="855" y="26"/>
                    <a:pt x="855" y="19"/>
                  </a:cubicBezTo>
                  <a:cubicBezTo>
                    <a:pt x="855" y="13"/>
                    <a:pt x="849" y="7"/>
                    <a:pt x="843" y="7"/>
                  </a:cubicBezTo>
                  <a:cubicBezTo>
                    <a:pt x="826" y="7"/>
                    <a:pt x="826" y="7"/>
                    <a:pt x="826" y="7"/>
                  </a:cubicBezTo>
                  <a:cubicBezTo>
                    <a:pt x="826" y="32"/>
                    <a:pt x="826" y="32"/>
                    <a:pt x="826" y="32"/>
                  </a:cubicBezTo>
                  <a:lnTo>
                    <a:pt x="843" y="32"/>
                  </a:lnTo>
                  <a:close/>
                  <a:moveTo>
                    <a:pt x="875" y="3"/>
                  </a:moveTo>
                  <a:cubicBezTo>
                    <a:pt x="875" y="2"/>
                    <a:pt x="876" y="1"/>
                    <a:pt x="877" y="1"/>
                  </a:cubicBezTo>
                  <a:cubicBezTo>
                    <a:pt x="879" y="1"/>
                    <a:pt x="879" y="1"/>
                    <a:pt x="879" y="1"/>
                  </a:cubicBezTo>
                  <a:cubicBezTo>
                    <a:pt x="880" y="1"/>
                    <a:pt x="881" y="2"/>
                    <a:pt x="881" y="3"/>
                  </a:cubicBezTo>
                  <a:cubicBezTo>
                    <a:pt x="881" y="28"/>
                    <a:pt x="881" y="28"/>
                    <a:pt x="881" y="28"/>
                  </a:cubicBezTo>
                  <a:cubicBezTo>
                    <a:pt x="908" y="2"/>
                    <a:pt x="908" y="2"/>
                    <a:pt x="908" y="2"/>
                  </a:cubicBezTo>
                  <a:cubicBezTo>
                    <a:pt x="908" y="2"/>
                    <a:pt x="909" y="1"/>
                    <a:pt x="909" y="1"/>
                  </a:cubicBezTo>
                  <a:cubicBezTo>
                    <a:pt x="914" y="1"/>
                    <a:pt x="914" y="1"/>
                    <a:pt x="914" y="1"/>
                  </a:cubicBezTo>
                  <a:cubicBezTo>
                    <a:pt x="915" y="1"/>
                    <a:pt x="916" y="3"/>
                    <a:pt x="915" y="4"/>
                  </a:cubicBezTo>
                  <a:cubicBezTo>
                    <a:pt x="888" y="30"/>
                    <a:pt x="888" y="30"/>
                    <a:pt x="888" y="30"/>
                  </a:cubicBezTo>
                  <a:cubicBezTo>
                    <a:pt x="916" y="58"/>
                    <a:pt x="916" y="58"/>
                    <a:pt x="916" y="58"/>
                  </a:cubicBezTo>
                  <a:cubicBezTo>
                    <a:pt x="916" y="58"/>
                    <a:pt x="916" y="60"/>
                    <a:pt x="914" y="60"/>
                  </a:cubicBezTo>
                  <a:cubicBezTo>
                    <a:pt x="910" y="60"/>
                    <a:pt x="910" y="60"/>
                    <a:pt x="910" y="60"/>
                  </a:cubicBezTo>
                  <a:cubicBezTo>
                    <a:pt x="909" y="60"/>
                    <a:pt x="909" y="60"/>
                    <a:pt x="909" y="60"/>
                  </a:cubicBezTo>
                  <a:cubicBezTo>
                    <a:pt x="881" y="32"/>
                    <a:pt x="881" y="32"/>
                    <a:pt x="881" y="32"/>
                  </a:cubicBezTo>
                  <a:cubicBezTo>
                    <a:pt x="881" y="58"/>
                    <a:pt x="881" y="58"/>
                    <a:pt x="881" y="58"/>
                  </a:cubicBezTo>
                  <a:cubicBezTo>
                    <a:pt x="881" y="60"/>
                    <a:pt x="880" y="60"/>
                    <a:pt x="879" y="60"/>
                  </a:cubicBezTo>
                  <a:cubicBezTo>
                    <a:pt x="877" y="60"/>
                    <a:pt x="877" y="60"/>
                    <a:pt x="877" y="60"/>
                  </a:cubicBezTo>
                  <a:cubicBezTo>
                    <a:pt x="876" y="60"/>
                    <a:pt x="875" y="60"/>
                    <a:pt x="875" y="58"/>
                  </a:cubicBezTo>
                  <a:lnTo>
                    <a:pt x="875" y="3"/>
                  </a:ln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290170" y="2791216"/>
            <a:ext cx="6498717" cy="2762251"/>
          </a:xfrm>
          <a:prstGeom prst="rect">
            <a:avLst/>
          </a:prstGeom>
        </p:spPr>
        <p:txBody>
          <a:bodyPr vert="horz" lIns="365760" tIns="0" rIns="18288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5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ZIKOP </a:t>
            </a:r>
            <a:r>
              <a:rPr lang="hu-HU" dirty="0" smtClean="0"/>
              <a:t>4. </a:t>
            </a:r>
            <a:r>
              <a:rPr lang="hu-HU" dirty="0"/>
              <a:t>prioritás </a:t>
            </a:r>
            <a:r>
              <a:rPr lang="hu-HU" dirty="0" smtClean="0"/>
              <a:t>– Megújuló energiagazdaság</a:t>
            </a:r>
            <a:endParaRPr lang="hu-HU" dirty="0"/>
          </a:p>
        </p:txBody>
      </p:sp>
      <p:sp>
        <p:nvSpPr>
          <p:cNvPr id="3" name="Rectangle 2"/>
          <p:cNvSpPr/>
          <p:nvPr/>
        </p:nvSpPr>
        <p:spPr>
          <a:xfrm>
            <a:off x="13062" y="1242872"/>
            <a:ext cx="9144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/>
              <a:t>Energiahatékonyság</a:t>
            </a:r>
            <a:r>
              <a:rPr lang="hu-HU" sz="2200" dirty="0"/>
              <a:t> (épület: KKV, kormányzat/intézmény, lakosság</a:t>
            </a:r>
            <a:r>
              <a:rPr lang="hu-HU" sz="2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/>
          </a:p>
          <a:p>
            <a:endParaRPr lang="hu-H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/>
              <a:t>Egyéni és közösségi szintű villamosenergia-termelés és fűtés-hűtés</a:t>
            </a:r>
            <a:r>
              <a:rPr lang="hu-HU" sz="2200" dirty="0" smtClean="0"/>
              <a:t> </a:t>
            </a:r>
            <a:r>
              <a:rPr lang="hu-HU" sz="2200" dirty="0"/>
              <a:t>(megújuló alapú</a:t>
            </a:r>
            <a:r>
              <a:rPr lang="hu-HU" sz="2200" dirty="0" smtClean="0"/>
              <a:t>) – lásd NKFIH energiaközösségi felhívását</a:t>
            </a:r>
            <a:endParaRPr lang="hu-HU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smtClean="0"/>
              <a:t>Hálózat fejlesztése, </a:t>
            </a:r>
            <a:r>
              <a:rPr lang="hu-HU" sz="2200" b="1" dirty="0"/>
              <a:t>tárolás, </a:t>
            </a:r>
            <a:r>
              <a:rPr lang="hu-HU" sz="2200" b="1" dirty="0" err="1" smtClean="0"/>
              <a:t>távhő</a:t>
            </a:r>
            <a:endParaRPr lang="hu-HU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b="1" dirty="0" smtClean="0"/>
          </a:p>
          <a:p>
            <a:pPr>
              <a:spcAft>
                <a:spcPts val="600"/>
              </a:spcAft>
            </a:pPr>
            <a:endParaRPr lang="hu-HU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/>
              <a:t>Éghajlatváltozás</a:t>
            </a:r>
            <a:r>
              <a:rPr lang="hu-HU" sz="2200" dirty="0"/>
              <a:t> (alkalmazkodás)</a:t>
            </a:r>
          </a:p>
        </p:txBody>
      </p:sp>
      <p:pic>
        <p:nvPicPr>
          <p:cNvPr id="3074" name="Picture 2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9448"/>
            <a:ext cx="2304256" cy="129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9448"/>
            <a:ext cx="2759968" cy="135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45965"/>
            <a:ext cx="2232248" cy="12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0364"/>
            <a:ext cx="176370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gvvrdesktops01\gvvrdesktops01\DalnokyN.v2\Desktop\hulla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04" y="3917243"/>
            <a:ext cx="1547203" cy="15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1" y="3976460"/>
            <a:ext cx="2160240" cy="143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76460"/>
            <a:ext cx="2728637" cy="143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7" y="5719387"/>
            <a:ext cx="2015292" cy="11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5706994"/>
            <a:ext cx="1872207" cy="11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6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SRSP projekt – Települési zöld-kék infrastruktúra</a:t>
            </a:r>
            <a:endParaRPr lang="hu-HU" dirty="0"/>
          </a:p>
        </p:txBody>
      </p:sp>
      <p:sp>
        <p:nvSpPr>
          <p:cNvPr id="3" name="Rectangle 2"/>
          <p:cNvSpPr/>
          <p:nvPr/>
        </p:nvSpPr>
        <p:spPr>
          <a:xfrm>
            <a:off x="13062" y="1242872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450.000 euró, 18 hónapos időtartam, fővállalkozó: OECD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Hivatalos indító megbeszélés: 2020.11.18.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Projektgazda: ITM Építésgazdaságért és Infrastrukturális Környezetért Felelős Államtitkárság + ME +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Partnerek: Közigazgatás (szakpolitikák, </a:t>
            </a:r>
            <a:r>
              <a:rPr lang="hu-HU" sz="2200" dirty="0" err="1" smtClean="0"/>
              <a:t>IH-k</a:t>
            </a:r>
            <a:r>
              <a:rPr lang="hu-HU" sz="2200" dirty="0" smtClean="0"/>
              <a:t>, háttérintézmények, önkormányzati szövetségek), egyetemek, szakmai érdekképviseleti szervek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u="sng" dirty="0" smtClean="0"/>
              <a:t>Feladatok: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Országos építésügyi szabályozás átalakítása (ZI érdekében)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ZI becsatornázása más szakpolitikákba (oktatás is)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Adatszükségletek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Iránymutatás a helyi szint számára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Honlap és PR anyagok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 smtClean="0"/>
          </a:p>
          <a:p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b="1" dirty="0" smtClean="0"/>
          </a:p>
          <a:p>
            <a:pPr>
              <a:spcAft>
                <a:spcPts val="600"/>
              </a:spcAft>
            </a:pPr>
            <a:endParaRPr lang="hu-HU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9777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ZI hasznos linkek</a:t>
            </a:r>
            <a:endParaRPr lang="hu-HU" dirty="0"/>
          </a:p>
        </p:txBody>
      </p:sp>
      <p:sp>
        <p:nvSpPr>
          <p:cNvPr id="3" name="Rectangle 2"/>
          <p:cNvSpPr/>
          <p:nvPr/>
        </p:nvSpPr>
        <p:spPr>
          <a:xfrm>
            <a:off x="13062" y="1242872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u="sng" dirty="0">
                <a:hlinkClick r:id="rId2"/>
              </a:rPr>
              <a:t>https://ramboll.com/services-and-sectors/planning-and-urban-design/blue-green-infrastructure-design</a:t>
            </a:r>
            <a:endParaRPr lang="hu-HU" sz="2000" dirty="0"/>
          </a:p>
          <a:p>
            <a:r>
              <a:rPr lang="hu-HU" sz="2000" u="sng" dirty="0">
                <a:solidFill>
                  <a:srgbClr val="0000FF"/>
                </a:solidFill>
              </a:rPr>
              <a:t>ht</a:t>
            </a:r>
            <a:r>
              <a:rPr lang="hu-HU" sz="2000" u="sng" dirty="0">
                <a:solidFill>
                  <a:srgbClr val="0000FF"/>
                </a:solidFill>
                <a:hlinkClick r:id="rId3"/>
              </a:rPr>
              <a:t>tps://drive.google.com/drive/folders/1iR-mLxXSxExnM7tSS_aOGrqRBXGi8Nnh?usp=sharing</a:t>
            </a:r>
            <a:endParaRPr lang="hu-HU" sz="2000" dirty="0">
              <a:solidFill>
                <a:srgbClr val="0000FF"/>
              </a:solidFill>
            </a:endParaRPr>
          </a:p>
          <a:p>
            <a:r>
              <a:rPr lang="hu-HU" sz="2000" u="sng" dirty="0">
                <a:solidFill>
                  <a:srgbClr val="0000FF"/>
                </a:solidFill>
              </a:rPr>
              <a:t>https://</a:t>
            </a:r>
            <a:r>
              <a:rPr lang="hu-HU" sz="2000" u="sng" dirty="0">
                <a:hlinkClick r:id="rId4"/>
              </a:rPr>
              <a:t>drive.google.com/drive/u/1/folders/1k0MXIVJKUWRm2lhY-sjXIoNv9DLrZVL</a:t>
            </a:r>
            <a:r>
              <a:rPr lang="hu-HU" sz="2000" u="sng" dirty="0"/>
              <a:t>3</a:t>
            </a:r>
            <a:endParaRPr lang="hu-HU" sz="2000" dirty="0"/>
          </a:p>
          <a:p>
            <a:r>
              <a:rPr lang="hu-HU" sz="2000" u="sng" dirty="0">
                <a:hlinkClick r:id="rId5"/>
              </a:rPr>
              <a:t>https://drive.google.com/open?id=1Vts3S-Gua98SOMlRdWqe1b21zrRE_OAF</a:t>
            </a:r>
            <a:endParaRPr lang="hu-HU" sz="2000" dirty="0"/>
          </a:p>
          <a:p>
            <a:r>
              <a:rPr lang="hu-HU" sz="2000" u="sng" dirty="0">
                <a:hlinkClick r:id="rId6"/>
              </a:rPr>
              <a:t>https://vizmegtartomegoldasok.bm.hu/hu</a:t>
            </a:r>
            <a:r>
              <a:rPr lang="hu-HU" sz="2000" dirty="0"/>
              <a:t> </a:t>
            </a:r>
          </a:p>
          <a:p>
            <a:r>
              <a:rPr lang="hu-HU" sz="2000" u="sng" dirty="0">
                <a:hlinkClick r:id="rId7"/>
              </a:rPr>
              <a:t>https://www.hugbc.hu/hirek/zoldinfrastruktura-fuzetek-budapest-fovaros-onkormanyzata-megbizasabol/3936</a:t>
            </a:r>
            <a:endParaRPr lang="hu-HU" sz="2000" dirty="0"/>
          </a:p>
          <a:p>
            <a:r>
              <a:rPr lang="hu-HU" sz="2000" u="sng" dirty="0">
                <a:hlinkClick r:id="rId8"/>
              </a:rPr>
              <a:t>https://www.susdrain.org/resources/ciria-guidance.html</a:t>
            </a:r>
            <a:endParaRPr lang="hu-HU" sz="2000" dirty="0"/>
          </a:p>
          <a:p>
            <a:r>
              <a:rPr lang="hu-HU" sz="2000" u="sng" dirty="0">
                <a:hlinkClick r:id="rId9"/>
              </a:rPr>
              <a:t>https://www.susdrain.org/community/SuDSAwards2020shortlist</a:t>
            </a:r>
            <a:endParaRPr lang="hu-HU" sz="2000" dirty="0"/>
          </a:p>
          <a:p>
            <a:r>
              <a:rPr lang="hu-HU" sz="2000" u="sng" dirty="0">
                <a:hlinkClick r:id="rId10"/>
              </a:rPr>
              <a:t>https://drive.google.com/drive/u/1/folders/1Y9ldhWFuLsdbpfPKAi2xZMROYAznpAU2</a:t>
            </a:r>
            <a:endParaRPr lang="hu-HU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 smtClean="0"/>
          </a:p>
          <a:p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b="1" dirty="0" smtClean="0"/>
          </a:p>
          <a:p>
            <a:pPr>
              <a:spcAft>
                <a:spcPts val="600"/>
              </a:spcAft>
            </a:pPr>
            <a:endParaRPr lang="hu-HU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0448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ZI a gyakorlatban</a:t>
            </a:r>
            <a:endParaRPr lang="hu-HU" dirty="0"/>
          </a:p>
        </p:txBody>
      </p:sp>
      <p:sp>
        <p:nvSpPr>
          <p:cNvPr id="3" name="Rectangle 2"/>
          <p:cNvSpPr/>
          <p:nvPr/>
        </p:nvSpPr>
        <p:spPr>
          <a:xfrm>
            <a:off x="13062" y="1242872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 smtClean="0"/>
          </a:p>
          <a:p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b="1" dirty="0" smtClean="0"/>
          </a:p>
          <a:p>
            <a:pPr>
              <a:spcAft>
                <a:spcPts val="600"/>
              </a:spcAft>
            </a:pPr>
            <a:endParaRPr lang="hu-HU" sz="2200" b="1" dirty="0" smtClean="0"/>
          </a:p>
        </p:txBody>
      </p:sp>
      <p:pic>
        <p:nvPicPr>
          <p:cNvPr id="4" name="Kép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5863"/>
            <a:ext cx="8352928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8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152386"/>
            <a:ext cx="7183871" cy="911389"/>
          </a:xfrm>
        </p:spPr>
        <p:txBody>
          <a:bodyPr anchor="ctr">
            <a:normAutofit fontScale="90000"/>
          </a:bodyPr>
          <a:lstStyle/>
          <a:p>
            <a:r>
              <a:rPr lang="hu-HU" sz="3200" dirty="0" err="1" smtClean="0">
                <a:solidFill>
                  <a:schemeClr val="tx2"/>
                </a:solidFill>
              </a:rPr>
              <a:t>Régi-Új</a:t>
            </a:r>
            <a:r>
              <a:rPr lang="hu-HU" sz="3200" dirty="0" smtClean="0">
                <a:solidFill>
                  <a:schemeClr val="tx2"/>
                </a:solidFill>
              </a:rPr>
              <a:t> </a:t>
            </a:r>
            <a:r>
              <a:rPr lang="hu-HU" sz="3200" dirty="0">
                <a:solidFill>
                  <a:schemeClr val="tx2"/>
                </a:solidFill>
              </a:rPr>
              <a:t>Operatív Programok+KAP/VP</a:t>
            </a:r>
            <a:endParaRPr lang="en-GB" sz="30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4" t="16218" r="1622" b="36622"/>
          <a:stretch/>
        </p:blipFill>
        <p:spPr bwMode="auto">
          <a:xfrm>
            <a:off x="7636872" y="0"/>
            <a:ext cx="1507918" cy="12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460367" y="6400800"/>
            <a:ext cx="226372" cy="301752"/>
          </a:xfrm>
        </p:spPr>
        <p:txBody>
          <a:bodyPr/>
          <a:lstStyle/>
          <a:p>
            <a:fld id="{DB41381F-1450-4E0E-9EEB-2F42F9D38EB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825" y="1484784"/>
            <a:ext cx="88088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ea typeface="Times New Roman"/>
                <a:cs typeface="Times New Roman"/>
              </a:rPr>
              <a:t>GINOP</a:t>
            </a:r>
            <a:r>
              <a:rPr lang="hu-HU" sz="2400" dirty="0">
                <a:ea typeface="Times New Roman"/>
                <a:cs typeface="Times New Roman"/>
              </a:rPr>
              <a:t> 		</a:t>
            </a:r>
            <a:r>
              <a:rPr lang="hu-HU" sz="2400" dirty="0" smtClean="0">
                <a:ea typeface="Times New Roman"/>
                <a:cs typeface="Times New Roman"/>
              </a:rPr>
              <a:t>	</a:t>
            </a:r>
            <a:r>
              <a:rPr lang="hu-HU" sz="2400" b="1" dirty="0" smtClean="0">
                <a:ea typeface="Times New Roman"/>
                <a:cs typeface="Times New Roman"/>
              </a:rPr>
              <a:t>VINOP </a:t>
            </a:r>
            <a:r>
              <a:rPr lang="hu-HU" sz="2400" dirty="0">
                <a:ea typeface="Times New Roman"/>
                <a:cs typeface="Times New Roman"/>
              </a:rPr>
              <a:t>(Vállalkozásfejlesztés és Innováció)</a:t>
            </a:r>
          </a:p>
          <a:p>
            <a:r>
              <a:rPr lang="hu-HU" sz="2400" b="1" dirty="0">
                <a:ea typeface="Times New Roman"/>
                <a:cs typeface="Times New Roman"/>
              </a:rPr>
              <a:t>TOP			VMOP </a:t>
            </a:r>
            <a:r>
              <a:rPr lang="hu-HU" sz="2400" dirty="0">
                <a:ea typeface="Times New Roman"/>
                <a:cs typeface="Times New Roman"/>
              </a:rPr>
              <a:t>(Versenyképes Magyarország) </a:t>
            </a:r>
          </a:p>
          <a:p>
            <a:r>
              <a:rPr lang="hu-HU" sz="2400" b="1" dirty="0">
                <a:ea typeface="Times New Roman"/>
                <a:cs typeface="Times New Roman"/>
              </a:rPr>
              <a:t>IKOP			MIOP</a:t>
            </a:r>
            <a:r>
              <a:rPr lang="hu-HU" sz="2400" dirty="0">
                <a:ea typeface="Times New Roman"/>
                <a:cs typeface="Times New Roman"/>
              </a:rPr>
              <a:t> (Mobilitás)</a:t>
            </a:r>
            <a:endParaRPr lang="hu-HU" sz="2400" b="1" dirty="0">
              <a:ea typeface="Times New Roman"/>
              <a:cs typeface="Times New Roman"/>
            </a:endParaRPr>
          </a:p>
          <a:p>
            <a:r>
              <a:rPr lang="hu-HU" sz="2400" b="1" dirty="0">
                <a:solidFill>
                  <a:srgbClr val="00B050"/>
                </a:solidFill>
                <a:ea typeface="Times New Roman"/>
                <a:cs typeface="Times New Roman"/>
              </a:rPr>
              <a:t>KEHOP		</a:t>
            </a:r>
            <a:r>
              <a:rPr lang="hu-HU" sz="24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	ZIKOP </a:t>
            </a:r>
            <a:r>
              <a:rPr lang="hu-HU" sz="2400" dirty="0">
                <a:solidFill>
                  <a:srgbClr val="00B050"/>
                </a:solidFill>
                <a:ea typeface="Times New Roman"/>
                <a:cs typeface="Times New Roman"/>
              </a:rPr>
              <a:t>(Zöld Infrastruktúra és Klímavédelem)</a:t>
            </a:r>
            <a:endParaRPr lang="hu-HU" sz="2400" b="1" dirty="0">
              <a:solidFill>
                <a:srgbClr val="00B050"/>
              </a:solidFill>
              <a:ea typeface="Times New Roman"/>
              <a:cs typeface="Times New Roman"/>
            </a:endParaRPr>
          </a:p>
          <a:p>
            <a:r>
              <a:rPr lang="hu-HU" sz="2400" b="1" dirty="0">
                <a:ea typeface="Times New Roman"/>
                <a:cs typeface="Times New Roman"/>
              </a:rPr>
              <a:t>EFOP</a:t>
            </a:r>
            <a:r>
              <a:rPr lang="hu-HU" sz="2400" dirty="0">
                <a:ea typeface="Times New Roman"/>
                <a:cs typeface="Times New Roman"/>
              </a:rPr>
              <a:t> és RSZTOP	</a:t>
            </a:r>
            <a:r>
              <a:rPr lang="hu-HU" sz="2400" b="1" dirty="0">
                <a:ea typeface="Times New Roman"/>
                <a:cs typeface="Times New Roman"/>
              </a:rPr>
              <a:t>HOP</a:t>
            </a:r>
            <a:r>
              <a:rPr lang="hu-HU" sz="2400" dirty="0">
                <a:ea typeface="Times New Roman"/>
                <a:cs typeface="Times New Roman"/>
              </a:rPr>
              <a:t> (Humánfejlesztés)</a:t>
            </a:r>
          </a:p>
          <a:p>
            <a:r>
              <a:rPr lang="hu-HU" sz="2400" dirty="0">
                <a:ea typeface="Times New Roman"/>
                <a:cs typeface="Times New Roman"/>
              </a:rPr>
              <a:t>KÖFOP		</a:t>
            </a:r>
            <a:r>
              <a:rPr lang="hu-HU" sz="2400" dirty="0" smtClean="0">
                <a:ea typeface="Times New Roman"/>
                <a:cs typeface="Times New Roman"/>
              </a:rPr>
              <a:t>	DIMOP </a:t>
            </a:r>
            <a:r>
              <a:rPr lang="hu-HU" sz="2400" dirty="0">
                <a:ea typeface="Times New Roman"/>
                <a:cs typeface="Times New Roman"/>
              </a:rPr>
              <a:t>(Digitális Megújulás)</a:t>
            </a:r>
          </a:p>
          <a:p>
            <a:r>
              <a:rPr lang="hu-HU" sz="2400" dirty="0">
                <a:ea typeface="Times New Roman"/>
                <a:cs typeface="Times New Roman"/>
              </a:rPr>
              <a:t>MAHOP		MAKOP (Magyar </a:t>
            </a:r>
            <a:r>
              <a:rPr lang="hu-HU" sz="2400" dirty="0" err="1">
                <a:ea typeface="Times New Roman"/>
                <a:cs typeface="Times New Roman"/>
              </a:rPr>
              <a:t>Akvakultúra-fejlesztés</a:t>
            </a:r>
            <a:r>
              <a:rPr lang="hu-HU" sz="2400" dirty="0">
                <a:ea typeface="Times New Roman"/>
                <a:cs typeface="Times New Roman"/>
              </a:rPr>
              <a:t>)</a:t>
            </a:r>
          </a:p>
          <a:p>
            <a:r>
              <a:rPr lang="hu-HU" sz="2400" dirty="0">
                <a:ea typeface="Times New Roman"/>
                <a:cs typeface="Times New Roman"/>
              </a:rPr>
              <a:t>VEKOP		</a:t>
            </a:r>
            <a:r>
              <a:rPr lang="hu-HU" sz="2400" dirty="0" smtClean="0">
                <a:ea typeface="Times New Roman"/>
                <a:cs typeface="Times New Roman"/>
              </a:rPr>
              <a:t>	-</a:t>
            </a:r>
            <a:r>
              <a:rPr lang="hu-HU" sz="2400" b="1" dirty="0" smtClean="0">
                <a:ea typeface="Times New Roman"/>
                <a:cs typeface="Times New Roman"/>
              </a:rPr>
              <a:t> </a:t>
            </a:r>
            <a:endParaRPr lang="hu-HU" sz="2400" b="1" dirty="0">
              <a:ea typeface="Times New Roman"/>
              <a:cs typeface="Times New Roman"/>
            </a:endParaRPr>
          </a:p>
          <a:p>
            <a:r>
              <a:rPr lang="hu-HU" sz="2400" b="1" dirty="0">
                <a:ea typeface="Times New Roman"/>
                <a:cs typeface="Times New Roman"/>
              </a:rPr>
              <a:t>VP+KAP 		Stratégiai </a:t>
            </a:r>
            <a:r>
              <a:rPr lang="hu-HU" sz="2400" b="1" dirty="0" smtClean="0">
                <a:ea typeface="Times New Roman"/>
                <a:cs typeface="Times New Roman"/>
              </a:rPr>
              <a:t>Terv </a:t>
            </a:r>
            <a:r>
              <a:rPr lang="hu-HU" sz="2400" dirty="0" smtClean="0">
                <a:ea typeface="Times New Roman"/>
                <a:cs typeface="Times New Roman"/>
              </a:rPr>
              <a:t>(agrárium)</a:t>
            </a:r>
            <a:endParaRPr lang="hu-HU" sz="2400" b="1" dirty="0">
              <a:ea typeface="Times New Roman"/>
              <a:cs typeface="Times New Roman"/>
            </a:endParaRPr>
          </a:p>
          <a:p>
            <a:pPr algn="just">
              <a:spcBef>
                <a:spcPct val="0"/>
              </a:spcBef>
            </a:pPr>
            <a:endParaRPr lang="hu-HU" altLang="hu-HU" dirty="0" smtClean="0">
              <a:solidFill>
                <a:prstClr val="black"/>
              </a:solidFill>
              <a:latin typeface="Arial" charset="0"/>
            </a:endParaRPr>
          </a:p>
          <a:p>
            <a:pPr algn="just">
              <a:spcBef>
                <a:spcPct val="0"/>
              </a:spcBef>
            </a:pPr>
            <a:r>
              <a:rPr lang="hu-HU" altLang="hu-HU" dirty="0" smtClean="0">
                <a:solidFill>
                  <a:prstClr val="black"/>
                </a:solidFill>
                <a:latin typeface="Arial" charset="0"/>
              </a:rPr>
              <a:t>Az OP-k és a Stratégiai Terv teszik ki az EU költségvetés több mint 2/3-át kb. fele-fele arányban.</a:t>
            </a:r>
            <a:endParaRPr lang="hu-HU" altLang="hu-HU" dirty="0">
              <a:solidFill>
                <a:prstClr val="black"/>
              </a:solidFill>
              <a:latin typeface="Arial" charset="0"/>
            </a:endParaRPr>
          </a:p>
          <a:p>
            <a:pPr algn="just">
              <a:spcBef>
                <a:spcPct val="0"/>
              </a:spcBef>
            </a:pPr>
            <a:endParaRPr lang="hu-HU" altLang="hu-H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8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152386"/>
            <a:ext cx="7183871" cy="911389"/>
          </a:xfrm>
        </p:spPr>
        <p:txBody>
          <a:bodyPr anchor="ctr">
            <a:normAutofit/>
          </a:bodyPr>
          <a:lstStyle/>
          <a:p>
            <a:r>
              <a:rPr lang="hu-HU" sz="3200" dirty="0">
                <a:solidFill>
                  <a:schemeClr val="tx2"/>
                </a:solidFill>
              </a:rPr>
              <a:t>Ú</a:t>
            </a:r>
            <a:r>
              <a:rPr lang="hu-HU" sz="3200" dirty="0" smtClean="0">
                <a:solidFill>
                  <a:schemeClr val="tx2"/>
                </a:solidFill>
              </a:rPr>
              <a:t>jdonságok a ZIKOP felépítésében</a:t>
            </a:r>
            <a:endParaRPr lang="en-GB" sz="30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4" t="16218" r="1622" b="36622"/>
          <a:stretch/>
        </p:blipFill>
        <p:spPr bwMode="auto">
          <a:xfrm>
            <a:off x="7636872" y="0"/>
            <a:ext cx="1507918" cy="12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460367" y="6400800"/>
            <a:ext cx="226372" cy="301752"/>
          </a:xfrm>
        </p:spPr>
        <p:txBody>
          <a:bodyPr/>
          <a:lstStyle/>
          <a:p>
            <a:fld id="{DB41381F-1450-4E0E-9EEB-2F42F9D38EB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220400"/>
            <a:ext cx="91440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300" b="1" u="sng" dirty="0" smtClean="0">
                <a:latin typeface="+mj-lt"/>
                <a:cs typeface="Arial" panose="020B0604020202020204" pitchFamily="34" charset="0"/>
              </a:rPr>
              <a:t>A ZIKOP globális ügyei</a:t>
            </a:r>
            <a:r>
              <a:rPr lang="hu-HU" sz="2300" dirty="0" smtClean="0">
                <a:latin typeface="+mj-lt"/>
                <a:cs typeface="Arial" panose="020B0604020202020204" pitchFamily="34" charset="0"/>
              </a:rPr>
              <a:t> (amelyek minden releváns projektben jelen lesznek)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300" b="1" dirty="0" smtClean="0">
                <a:latin typeface="+mj-lt"/>
                <a:cs typeface="Arial" panose="020B0604020202020204" pitchFamily="34" charset="0"/>
              </a:rPr>
              <a:t>Éghajlatváltozás</a:t>
            </a:r>
            <a:endParaRPr lang="hu-HU" sz="2300" b="1" dirty="0"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300" b="1" dirty="0" err="1" smtClean="0">
                <a:latin typeface="+mj-lt"/>
                <a:cs typeface="Arial" panose="020B0604020202020204" pitchFamily="34" charset="0"/>
              </a:rPr>
              <a:t>Biodiverzitás</a:t>
            </a:r>
            <a:r>
              <a:rPr lang="hu-HU" sz="2300" b="1" dirty="0" smtClean="0">
                <a:latin typeface="+mj-lt"/>
                <a:cs typeface="Arial" panose="020B0604020202020204" pitchFamily="34" charset="0"/>
              </a:rPr>
              <a:t> </a:t>
            </a:r>
            <a:endParaRPr lang="hu-HU" sz="2300" b="1" dirty="0"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300" b="1" dirty="0" smtClean="0">
                <a:latin typeface="+mj-lt"/>
                <a:cs typeface="Arial" panose="020B0604020202020204" pitchFamily="34" charset="0"/>
              </a:rPr>
              <a:t>Fenntarthatóság</a:t>
            </a:r>
          </a:p>
          <a:p>
            <a:r>
              <a:rPr lang="hu-HU" sz="2300" b="1" u="sng" dirty="0" smtClean="0">
                <a:latin typeface="+mj-lt"/>
                <a:cs typeface="Arial" panose="020B0604020202020204" pitchFamily="34" charset="0"/>
              </a:rPr>
              <a:t>Szinergiák jobb kihasználása</a:t>
            </a:r>
            <a:r>
              <a:rPr lang="hu-HU" sz="2300" dirty="0" smtClean="0">
                <a:latin typeface="+mj-lt"/>
                <a:cs typeface="Arial" panose="020B0604020202020204" pitchFamily="34" charset="0"/>
              </a:rPr>
              <a:t> szakágak között (szakmai vezetéssel)</a:t>
            </a:r>
          </a:p>
          <a:p>
            <a:r>
              <a:rPr lang="hu-HU" sz="2300" b="1" u="sng" dirty="0" err="1" smtClean="0">
                <a:latin typeface="+mj-lt"/>
                <a:cs typeface="Arial" panose="020B0604020202020204" pitchFamily="34" charset="0"/>
              </a:rPr>
              <a:t>Kedvezményezetti</a:t>
            </a:r>
            <a:r>
              <a:rPr lang="hu-HU" sz="2300" b="1" u="sng" dirty="0" smtClean="0">
                <a:latin typeface="+mj-lt"/>
                <a:cs typeface="Arial" panose="020B0604020202020204" pitchFamily="34" charset="0"/>
              </a:rPr>
              <a:t> kör bővülése</a:t>
            </a:r>
            <a:r>
              <a:rPr lang="hu-HU" sz="2300" dirty="0" smtClean="0">
                <a:latin typeface="+mj-lt"/>
                <a:cs typeface="Arial" panose="020B0604020202020204" pitchFamily="34" charset="0"/>
              </a:rPr>
              <a:t> (nem csak a szigorúan vett szakma)</a:t>
            </a:r>
          </a:p>
          <a:p>
            <a:r>
              <a:rPr lang="hu-HU" sz="2300" b="1" u="sng" dirty="0" smtClean="0">
                <a:latin typeface="+mj-lt"/>
                <a:cs typeface="Arial" panose="020B0604020202020204" pitchFamily="34" charset="0"/>
              </a:rPr>
              <a:t>„Puha” beruházások</a:t>
            </a:r>
            <a:r>
              <a:rPr lang="hu-HU" sz="2300" dirty="0" smtClean="0">
                <a:latin typeface="+mj-lt"/>
                <a:cs typeface="Arial" panose="020B0604020202020204" pitchFamily="34" charset="0"/>
              </a:rPr>
              <a:t> lehetségesek minden prioritáson:</a:t>
            </a:r>
          </a:p>
          <a:p>
            <a:pPr marL="360000" lvl="1" indent="-342900">
              <a:buFont typeface="Arial" panose="020B0604020202020204" pitchFamily="34" charset="0"/>
              <a:buChar char="•"/>
            </a:pPr>
            <a:r>
              <a:rPr lang="hu-HU" sz="2300" dirty="0" smtClean="0">
                <a:latin typeface="+mj-lt"/>
                <a:cs typeface="Arial" panose="020B0604020202020204" pitchFamily="34" charset="0"/>
              </a:rPr>
              <a:t>Szemléletformálás: projektbe illesztett látványelem és interaktív programok</a:t>
            </a:r>
          </a:p>
          <a:p>
            <a:pPr marL="360000" lvl="1" indent="-342900">
              <a:buFont typeface="Arial" panose="020B0604020202020204" pitchFamily="34" charset="0"/>
              <a:buChar char="•"/>
            </a:pPr>
            <a:r>
              <a:rPr lang="hu-HU" sz="2300" dirty="0" smtClean="0">
                <a:latin typeface="+mj-lt"/>
                <a:cs typeface="Arial" panose="020B0604020202020204" pitchFamily="34" charset="0"/>
              </a:rPr>
              <a:t>„Projektbe épített KFI” a beruházások néhány százalékáig (ne csak a rutint vigyük tovább!)</a:t>
            </a:r>
          </a:p>
          <a:p>
            <a:pPr marL="17100" lvl="1"/>
            <a:r>
              <a:rPr lang="hu-HU" sz="2300" b="1" u="sng" dirty="0" smtClean="0">
                <a:latin typeface="+mj-lt"/>
                <a:cs typeface="Arial" panose="020B0604020202020204" pitchFamily="34" charset="0"/>
              </a:rPr>
              <a:t>Várhatóan DIMOP: </a:t>
            </a:r>
          </a:p>
          <a:p>
            <a:pPr marL="360000" lvl="1" indent="-342900">
              <a:buFont typeface="Arial" panose="020B0604020202020204" pitchFamily="34" charset="0"/>
              <a:buChar char="•"/>
            </a:pPr>
            <a:r>
              <a:rPr lang="hu-HU" sz="2300" dirty="0" smtClean="0">
                <a:cs typeface="Arial" panose="020B0604020202020204" pitchFamily="34" charset="0"/>
              </a:rPr>
              <a:t>Adatbázisok</a:t>
            </a:r>
            <a:r>
              <a:rPr lang="hu-HU" sz="2300" dirty="0">
                <a:cs typeface="Arial" panose="020B0604020202020204" pitchFamily="34" charset="0"/>
              </a:rPr>
              <a:t>, IT, monitoring: cél a szakágak közötti </a:t>
            </a:r>
            <a:r>
              <a:rPr lang="hu-HU" sz="2300" dirty="0" smtClean="0">
                <a:cs typeface="Arial" panose="020B0604020202020204" pitchFamily="34" charset="0"/>
              </a:rPr>
              <a:t>átjárhatóság</a:t>
            </a:r>
            <a:endParaRPr lang="hu-HU" sz="23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2" descr="\\gvvrdesktops01\gvvrdesktops01\DalnokyN.v2\Desktop\Ú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75" y="1489747"/>
            <a:ext cx="1637525" cy="163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000" dirty="0" smtClean="0">
                <a:solidFill>
                  <a:schemeClr val="tx2"/>
                </a:solidFill>
              </a:rPr>
              <a:t>Milyen fontosabb új témákkal bővül a ZIKOP?</a:t>
            </a:r>
            <a:endParaRPr lang="hu-HU" sz="3000" dirty="0"/>
          </a:p>
        </p:txBody>
      </p:sp>
      <p:sp>
        <p:nvSpPr>
          <p:cNvPr id="3" name="Rectangle 2"/>
          <p:cNvSpPr/>
          <p:nvPr/>
        </p:nvSpPr>
        <p:spPr>
          <a:xfrm>
            <a:off x="12738" y="1241887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/>
              <a:t>Víztakarékosság</a:t>
            </a:r>
            <a:r>
              <a:rPr lang="hu-HU" sz="2200" dirty="0"/>
              <a:t> a </a:t>
            </a:r>
            <a:r>
              <a:rPr lang="hu-HU" sz="2200" dirty="0" err="1"/>
              <a:t>víziközmű</a:t>
            </a:r>
            <a:r>
              <a:rPr lang="hu-HU" sz="2200" dirty="0"/>
              <a:t> szektorban </a:t>
            </a:r>
            <a:r>
              <a:rPr lang="hu-HU" sz="2200" dirty="0" smtClean="0"/>
              <a:t>(nem </a:t>
            </a:r>
            <a:r>
              <a:rPr lang="hu-HU" sz="2200" dirty="0"/>
              <a:t>egyenlő elmaradt </a:t>
            </a:r>
            <a:r>
              <a:rPr lang="hu-HU" sz="2200" dirty="0" smtClean="0"/>
              <a:t>karbantartással!)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smtClean="0"/>
              <a:t>2000 LE</a:t>
            </a:r>
            <a:r>
              <a:rPr lang="hu-HU" sz="2200" dirty="0" smtClean="0"/>
              <a:t> alattiak</a:t>
            </a:r>
          </a:p>
          <a:p>
            <a:endParaRPr lang="hu-HU" sz="2200" dirty="0" smtClean="0"/>
          </a:p>
          <a:p>
            <a:endParaRPr lang="hu-HU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/>
              <a:t>Települési</a:t>
            </a:r>
            <a:r>
              <a:rPr lang="hu-HU" sz="2200" dirty="0"/>
              <a:t> </a:t>
            </a:r>
            <a:r>
              <a:rPr lang="hu-HU" sz="2200" b="1" dirty="0"/>
              <a:t>zöld és kék </a:t>
            </a:r>
            <a:r>
              <a:rPr lang="hu-HU" sz="2200" b="1" dirty="0" smtClean="0"/>
              <a:t>infrastruktúra </a:t>
            </a:r>
            <a:r>
              <a:rPr lang="hu-HU" sz="2200" dirty="0" smtClean="0"/>
              <a:t>(a „kék” láb erősítésével)</a:t>
            </a:r>
            <a:endParaRPr lang="hu-HU" sz="2200" b="1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u-HU" sz="2200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u-HU" sz="2200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u-HU" sz="2200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smtClean="0"/>
              <a:t>Körfogásos </a:t>
            </a:r>
            <a:r>
              <a:rPr lang="hu-HU" sz="2200" b="1" dirty="0"/>
              <a:t>gazdaság </a:t>
            </a:r>
            <a:r>
              <a:rPr lang="hu-HU" sz="2200" dirty="0" smtClean="0"/>
              <a:t>(végső cél: nulla hulladék)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altLang="hu-HU" sz="2200" dirty="0">
              <a:solidFill>
                <a:prstClr val="black"/>
              </a:solidFill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altLang="hu-HU" sz="2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06" y="1703577"/>
            <a:ext cx="2003486" cy="1193159"/>
          </a:xfrm>
          <a:prstGeom prst="rect">
            <a:avLst/>
          </a:prstGeom>
        </p:spPr>
      </p:pic>
      <p:pic>
        <p:nvPicPr>
          <p:cNvPr id="1026" name="Picture 2" descr="\\gvvrdesktops01\gvvrdesktops01\DalnokyN.v2\Desktop\ví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8729"/>
            <a:ext cx="2028962" cy="120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gvvrdesktops01\gvvrdesktops01\DalnokyN.v2\Desktop\víz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3577"/>
            <a:ext cx="1944216" cy="119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gvvrdesktops01\gvvrdesktops01\DalnokyN.v2\Desktop\Z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79558"/>
            <a:ext cx="2304256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gvvrdesktops01\gvvrdesktops01\DalnokyN.v2\Desktop\Z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9559"/>
            <a:ext cx="2592287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gvvrdesktops01\gvvrdesktops01\DalnokyN.v2\Desktop\vil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79559"/>
            <a:ext cx="2264544" cy="123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gvvrdesktops01\gvvrdesktops01\DalnokyN.v2\Desktop\Z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8" y="5085184"/>
            <a:ext cx="375000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gvvrdesktops01\gvvrdesktops01\DalnokyN.v2\Desktop\hullade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33978"/>
            <a:ext cx="3437277" cy="16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000" dirty="0" smtClean="0">
                <a:solidFill>
                  <a:schemeClr val="tx2"/>
                </a:solidFill>
              </a:rPr>
              <a:t>Milyen fontosabb új </a:t>
            </a:r>
            <a:r>
              <a:rPr lang="hu-HU" sz="3000" dirty="0">
                <a:solidFill>
                  <a:schemeClr val="tx2"/>
                </a:solidFill>
              </a:rPr>
              <a:t>témákkal bővül a ZIKOP?</a:t>
            </a:r>
            <a:endParaRPr lang="hu-HU" sz="3000" b="0" dirty="0"/>
          </a:p>
        </p:txBody>
      </p:sp>
      <p:sp>
        <p:nvSpPr>
          <p:cNvPr id="3" name="Rectangle 2"/>
          <p:cNvSpPr/>
          <p:nvPr/>
        </p:nvSpPr>
        <p:spPr>
          <a:xfrm>
            <a:off x="15133" y="1244297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smtClean="0">
                <a:latin typeface="+mj-lt"/>
              </a:rPr>
              <a:t>Energiaközösségek</a:t>
            </a:r>
            <a:r>
              <a:rPr lang="hu-HU" sz="2200" dirty="0" smtClean="0">
                <a:latin typeface="+mj-lt"/>
              </a:rPr>
              <a:t> (helyi szintű önellátás, importfüggőség csökkentése)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Energia kötelezettségi </a:t>
            </a:r>
            <a:r>
              <a:rPr lang="hu-HU" sz="2200" b="1" dirty="0" smtClean="0">
                <a:latin typeface="+mj-lt"/>
              </a:rPr>
              <a:t>rendszer </a:t>
            </a:r>
            <a:r>
              <a:rPr lang="hu-HU" sz="2200" dirty="0" smtClean="0">
                <a:latin typeface="+mj-lt"/>
              </a:rPr>
              <a:t>(az energiaszolgáltató indukálja a hatékonyságot célzó beruházást)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2200" b="1" dirty="0">
                <a:solidFill>
                  <a:prstClr val="black"/>
                </a:solidFill>
                <a:latin typeface="+mj-lt"/>
              </a:rPr>
              <a:t>Igazságos Átmenet </a:t>
            </a:r>
            <a:r>
              <a:rPr lang="hu-HU" altLang="hu-HU" sz="2200" dirty="0" smtClean="0">
                <a:solidFill>
                  <a:prstClr val="black"/>
                </a:solidFill>
                <a:latin typeface="+mj-lt"/>
              </a:rPr>
              <a:t>Alap – még tervezés alatt! (Heves, Baranya, Borsod-Abaúj-Zemplén): KKV-k, foglalkoztatás, energia, kármentesítés, körforgásos gazdaság, közlekedés</a:t>
            </a:r>
            <a:endParaRPr lang="hu-HU" altLang="hu-HU" sz="2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2051" name="Picture 3" descr="\\gvvrdesktops01\gvvrdesktops01\DalnokyN.v2\Desktop\n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1" y="1734955"/>
            <a:ext cx="2703621" cy="14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gvvrdesktops01\gvvrdesktops01\DalnokyN.v2\Desktop\geoter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39" y="1734955"/>
            <a:ext cx="2729882" cy="145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68" y="1797700"/>
            <a:ext cx="2232248" cy="131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01764"/>
            <a:ext cx="1832884" cy="130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01763"/>
            <a:ext cx="2104045" cy="130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152386"/>
            <a:ext cx="7183871" cy="911389"/>
          </a:xfrm>
        </p:spPr>
        <p:txBody>
          <a:bodyPr anchor="ctr">
            <a:normAutofit fontScale="90000"/>
          </a:bodyPr>
          <a:lstStyle/>
          <a:p>
            <a:r>
              <a:rPr lang="hu-HU" sz="3200" dirty="0">
                <a:solidFill>
                  <a:schemeClr val="tx2"/>
                </a:solidFill>
              </a:rPr>
              <a:t>ZIKOP </a:t>
            </a:r>
            <a:r>
              <a:rPr lang="hu-HU" sz="3200" dirty="0" smtClean="0">
                <a:solidFill>
                  <a:schemeClr val="tx2"/>
                </a:solidFill>
              </a:rPr>
              <a:t>prioritások és beruházási területek</a:t>
            </a:r>
            <a:endParaRPr lang="en-GB" sz="30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4" t="16218" r="1622" b="36622"/>
          <a:stretch/>
        </p:blipFill>
        <p:spPr bwMode="auto">
          <a:xfrm>
            <a:off x="7636872" y="0"/>
            <a:ext cx="1507918" cy="12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460367" y="6400800"/>
            <a:ext cx="226372" cy="301752"/>
          </a:xfrm>
        </p:spPr>
        <p:txBody>
          <a:bodyPr/>
          <a:lstStyle/>
          <a:p>
            <a:fld id="{DB41381F-1450-4E0E-9EEB-2F42F9D38EB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824" y="1220400"/>
            <a:ext cx="88088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hu-HU" sz="2400" b="1" dirty="0" smtClean="0"/>
              <a:t>prioritás </a:t>
            </a:r>
            <a:r>
              <a:rPr lang="hu-HU" sz="2400" b="1" dirty="0"/>
              <a:t>(BM) – </a:t>
            </a:r>
            <a:r>
              <a:rPr lang="hu-HU" sz="2400" b="1" dirty="0" smtClean="0"/>
              <a:t>307 </a:t>
            </a:r>
            <a:r>
              <a:rPr lang="hu-HU" sz="2400" b="1" dirty="0"/>
              <a:t>Mrd </a:t>
            </a:r>
            <a:r>
              <a:rPr lang="hu-HU" sz="2400" b="1" dirty="0" smtClean="0"/>
              <a:t>FT - Vízgazdálkodás és katasztrófakockázat csökkentés</a:t>
            </a:r>
          </a:p>
          <a:p>
            <a:pPr marL="457200" indent="-457200">
              <a:buAutoNum type="arabicPeriod"/>
            </a:pPr>
            <a:endParaRPr lang="hu-HU" sz="2400" b="1" dirty="0"/>
          </a:p>
          <a:p>
            <a:pPr marL="457200" indent="-457200">
              <a:buFont typeface="+mj-lt"/>
              <a:buAutoNum type="arabicPeriod"/>
            </a:pPr>
            <a:r>
              <a:rPr lang="hu-HU" sz="2400" b="1" dirty="0" smtClean="0"/>
              <a:t>prioritás </a:t>
            </a:r>
            <a:r>
              <a:rPr lang="hu-HU" sz="2400" b="1" dirty="0"/>
              <a:t>(ITM) – </a:t>
            </a:r>
            <a:r>
              <a:rPr lang="hu-HU" sz="2400" b="1" dirty="0" smtClean="0"/>
              <a:t>416 </a:t>
            </a:r>
            <a:r>
              <a:rPr lang="hu-HU" sz="2400" b="1" dirty="0"/>
              <a:t>Mrd </a:t>
            </a:r>
            <a:r>
              <a:rPr lang="hu-HU" sz="2400" b="1" dirty="0" smtClean="0"/>
              <a:t>Ft - Körforgásos gazdasági  rendszerek és fenntarthatóság</a:t>
            </a:r>
          </a:p>
          <a:p>
            <a:pPr marL="457200" indent="-457200">
              <a:buFont typeface="+mj-lt"/>
              <a:buAutoNum type="arabicPeriod"/>
            </a:pPr>
            <a:endParaRPr lang="hu-HU" sz="2400" b="1" dirty="0"/>
          </a:p>
          <a:p>
            <a:pPr marL="457200" indent="-457200">
              <a:buFont typeface="+mj-lt"/>
              <a:buAutoNum type="arabicPeriod"/>
            </a:pPr>
            <a:r>
              <a:rPr lang="hu-HU" sz="2400" b="1" dirty="0" smtClean="0"/>
              <a:t>prioritás </a:t>
            </a:r>
            <a:r>
              <a:rPr lang="hu-HU" sz="2400" b="1" dirty="0"/>
              <a:t>(AM) – </a:t>
            </a:r>
            <a:r>
              <a:rPr lang="hu-HU" sz="2400" b="1" dirty="0" smtClean="0"/>
              <a:t>52 </a:t>
            </a:r>
            <a:r>
              <a:rPr lang="hu-HU" sz="2400" b="1" dirty="0"/>
              <a:t>Mrd </a:t>
            </a:r>
            <a:r>
              <a:rPr lang="hu-HU" sz="2400" b="1" dirty="0" smtClean="0"/>
              <a:t>Ft – Környezet- és természetvédelem</a:t>
            </a:r>
          </a:p>
          <a:p>
            <a:pPr marL="457200" indent="-457200">
              <a:buFont typeface="+mj-lt"/>
              <a:buAutoNum type="arabicPeriod"/>
            </a:pPr>
            <a:endParaRPr lang="hu-HU" sz="2400" b="1" dirty="0"/>
          </a:p>
          <a:p>
            <a:pPr marL="457200" indent="-457200">
              <a:buFont typeface="+mj-lt"/>
              <a:buAutoNum type="arabicPeriod"/>
            </a:pPr>
            <a:r>
              <a:rPr lang="hu-HU" sz="2400" b="1" dirty="0" smtClean="0"/>
              <a:t>prioritás </a:t>
            </a:r>
            <a:r>
              <a:rPr lang="hu-HU" sz="2400" b="1" dirty="0"/>
              <a:t>(ITM) – </a:t>
            </a:r>
            <a:r>
              <a:rPr lang="hu-HU" sz="2400" b="1" dirty="0" smtClean="0"/>
              <a:t>707 </a:t>
            </a:r>
            <a:r>
              <a:rPr lang="hu-HU" sz="2400" b="1" dirty="0"/>
              <a:t>Mrd Ft </a:t>
            </a:r>
            <a:r>
              <a:rPr lang="hu-HU" sz="2400" b="1" dirty="0" smtClean="0"/>
              <a:t>- Megújuló energiagazdaság</a:t>
            </a:r>
          </a:p>
          <a:p>
            <a:pPr marL="457200" indent="-457200">
              <a:buFont typeface="+mj-lt"/>
              <a:buAutoNum type="arabicPeriod"/>
            </a:pPr>
            <a:endParaRPr lang="hu-HU" sz="2400" b="1" dirty="0"/>
          </a:p>
          <a:p>
            <a:pPr marL="457200" indent="-457200">
              <a:buFont typeface="+mj-lt"/>
              <a:buAutoNum type="arabicPeriod"/>
            </a:pPr>
            <a:r>
              <a:rPr lang="hu-HU" sz="2400" b="1" dirty="0" smtClean="0"/>
              <a:t>prioritás </a:t>
            </a:r>
            <a:r>
              <a:rPr lang="hu-HU" sz="2400" b="1" dirty="0"/>
              <a:t>(ITM) – </a:t>
            </a:r>
            <a:r>
              <a:rPr lang="hu-HU" sz="2400" b="1" dirty="0" smtClean="0"/>
              <a:t>204 </a:t>
            </a:r>
            <a:r>
              <a:rPr lang="hu-HU" sz="2400" b="1" dirty="0"/>
              <a:t>Mrd Ft </a:t>
            </a:r>
            <a:r>
              <a:rPr lang="hu-HU" sz="2400" b="1" dirty="0" smtClean="0"/>
              <a:t>- Igazságos </a:t>
            </a:r>
            <a:r>
              <a:rPr lang="hu-HU" sz="2400" b="1" dirty="0"/>
              <a:t>Átmenet </a:t>
            </a:r>
            <a:r>
              <a:rPr lang="hu-HU" sz="2400" b="1" dirty="0" smtClean="0"/>
              <a:t>Alap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427477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2386"/>
            <a:ext cx="8856984" cy="911389"/>
          </a:xfrm>
        </p:spPr>
        <p:txBody>
          <a:bodyPr/>
          <a:lstStyle/>
          <a:p>
            <a:r>
              <a:rPr lang="hu-HU" dirty="0" smtClean="0"/>
              <a:t>ZIKOP 1. prioritás - </a:t>
            </a:r>
            <a:r>
              <a:rPr lang="hu-HU" sz="2400" dirty="0"/>
              <a:t>Vízgazdálkodás és katasztrófakockázat csökkentés</a:t>
            </a:r>
            <a:endParaRPr lang="hu-HU" dirty="0"/>
          </a:p>
        </p:txBody>
      </p:sp>
      <p:sp>
        <p:nvSpPr>
          <p:cNvPr id="3" name="Rectangle 2"/>
          <p:cNvSpPr/>
          <p:nvPr/>
        </p:nvSpPr>
        <p:spPr>
          <a:xfrm>
            <a:off x="-25801" y="1196752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Katasztrófakockázat csökkentés </a:t>
            </a:r>
            <a:r>
              <a:rPr lang="hu-HU" sz="2000" dirty="0"/>
              <a:t>(országos</a:t>
            </a:r>
            <a:r>
              <a:rPr lang="hu-HU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Eszközpark fejlesztés, felszínmozgások felmérése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Többletforrás esetén:	</a:t>
            </a:r>
          </a:p>
          <a:p>
            <a:pPr lvl="1"/>
            <a:r>
              <a:rPr lang="hu-HU" sz="2000" dirty="0" smtClean="0"/>
              <a:t>	tűzoltó őrsök</a:t>
            </a:r>
          </a:p>
          <a:p>
            <a:pPr lvl="1"/>
            <a:r>
              <a:rPr lang="hu-HU" sz="2000" dirty="0" smtClean="0"/>
              <a:t>	innovatív eszközök</a:t>
            </a:r>
          </a:p>
          <a:p>
            <a:pPr lvl="1"/>
            <a:r>
              <a:rPr lang="hu-HU" sz="2000" dirty="0" smtClean="0"/>
              <a:t>	katasztrófa egészségügy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Víz </a:t>
            </a:r>
            <a:r>
              <a:rPr lang="hu-HU" sz="2000" b="1" dirty="0"/>
              <a:t>és település </a:t>
            </a:r>
            <a:r>
              <a:rPr lang="hu-HU" sz="2000" dirty="0" smtClean="0"/>
              <a:t>(vízgazdálkodás+kapcsolódó településfejlesztés)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Vízügyi problémák (mennyiségi</a:t>
            </a:r>
          </a:p>
          <a:p>
            <a:pPr lvl="1"/>
            <a:r>
              <a:rPr lang="hu-HU" sz="2000" dirty="0"/>
              <a:t>	</a:t>
            </a:r>
            <a:r>
              <a:rPr lang="hu-HU" sz="2000" dirty="0" smtClean="0"/>
              <a:t>vagy minőségi) esetén,</a:t>
            </a:r>
          </a:p>
          <a:p>
            <a:pPr lvl="1"/>
            <a:r>
              <a:rPr lang="hu-HU" sz="2000" dirty="0" smtClean="0"/>
              <a:t>	települést érintő beruházások</a:t>
            </a:r>
          </a:p>
          <a:p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Vízkár, aszálykár, vízvédelem</a:t>
            </a:r>
            <a:r>
              <a:rPr lang="hu-HU" sz="2000" dirty="0"/>
              <a:t> (térségi beavatkozások a</a:t>
            </a:r>
            <a:r>
              <a:rPr lang="hu-HU" sz="2000" dirty="0" smtClean="0"/>
              <a:t> szinergiák kihasználásával pl. agrárium, természetvédelem, turizmus) </a:t>
            </a:r>
            <a:endParaRPr lang="hu-HU" sz="2000" dirty="0"/>
          </a:p>
        </p:txBody>
      </p:sp>
      <p:pic>
        <p:nvPicPr>
          <p:cNvPr id="4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96983"/>
            <a:ext cx="1794621" cy="1099970"/>
          </a:xfrm>
          <a:prstGeom prst="rect">
            <a:avLst/>
          </a:prstGeom>
        </p:spPr>
      </p:pic>
      <p:pic>
        <p:nvPicPr>
          <p:cNvPr id="5" name="Tartalom helye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16829"/>
            <a:ext cx="1717901" cy="1080124"/>
          </a:xfrm>
          <a:prstGeom prst="rect">
            <a:avLst/>
          </a:prstGeom>
        </p:spPr>
      </p:pic>
      <p:pic>
        <p:nvPicPr>
          <p:cNvPr id="3074" name="Picture 2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717" y="1240937"/>
            <a:ext cx="1877482" cy="13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57" y="3691044"/>
            <a:ext cx="2160662" cy="11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15" y="3278585"/>
            <a:ext cx="2135684" cy="15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0" y="5597957"/>
            <a:ext cx="2781010" cy="11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artalom helye 5"/>
          <p:cNvPicPr>
            <a:picLocks noGrp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50" y="5364307"/>
            <a:ext cx="3246149" cy="1386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5570818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Mindkét esetben (VÉT, VAV) vízügyi és </a:t>
            </a:r>
            <a:r>
              <a:rPr lang="hu-HU" sz="2000" dirty="0" err="1" smtClean="0"/>
              <a:t>kap-csolódó</a:t>
            </a:r>
            <a:r>
              <a:rPr lang="hu-HU" sz="2000" dirty="0" smtClean="0"/>
              <a:t> beruházások finanszírozhatóak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0882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ZIKOP </a:t>
            </a:r>
            <a:r>
              <a:rPr lang="hu-HU" dirty="0" smtClean="0"/>
              <a:t>2. prioritás – Körforgásos gazdasági rendszerek és </a:t>
            </a:r>
            <a:r>
              <a:rPr lang="hu-HU" dirty="0" err="1" smtClean="0"/>
              <a:t>fenntarhatóság</a:t>
            </a:r>
            <a:endParaRPr lang="hu-HU" dirty="0"/>
          </a:p>
        </p:txBody>
      </p:sp>
      <p:sp>
        <p:nvSpPr>
          <p:cNvPr id="3" name="Rectangle 2"/>
          <p:cNvSpPr/>
          <p:nvPr/>
        </p:nvSpPr>
        <p:spPr>
          <a:xfrm>
            <a:off x="0" y="1213009"/>
            <a:ext cx="914400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900" b="1" dirty="0" err="1" smtClean="0"/>
              <a:t>Víziközmű</a:t>
            </a:r>
            <a:r>
              <a:rPr lang="hu-HU" sz="1900" dirty="0" smtClean="0"/>
              <a:t> (szennyvíz</a:t>
            </a:r>
            <a:r>
              <a:rPr lang="hu-HU" sz="1900" dirty="0"/>
              <a:t>+, ivóvíz, éghajlatváltozás és víztakarékosság</a:t>
            </a:r>
            <a:r>
              <a:rPr lang="hu-HU" sz="19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900" dirty="0" smtClean="0"/>
              <a:t>„Klasszikus” </a:t>
            </a:r>
            <a:r>
              <a:rPr lang="hu-HU" sz="1900" dirty="0" err="1" smtClean="0"/>
              <a:t>víziközmű</a:t>
            </a:r>
            <a:r>
              <a:rPr lang="hu-HU" sz="1900" dirty="0" smtClean="0"/>
              <a:t> beruházások, irányelvek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900" dirty="0" smtClean="0"/>
              <a:t>2000 LE alatti települések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900" dirty="0" smtClean="0"/>
              <a:t>Komplex projektek zöld megoldásokkal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900" dirty="0" smtClean="0"/>
              <a:t>Hatékonyság, automatizálás, </a:t>
            </a:r>
            <a:r>
              <a:rPr lang="hu-HU" sz="1900" dirty="0" err="1" smtClean="0"/>
              <a:t>digitalizáció</a:t>
            </a:r>
            <a:endParaRPr lang="hu-HU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900" b="1" dirty="0" smtClean="0"/>
              <a:t>Zöld </a:t>
            </a:r>
            <a:r>
              <a:rPr lang="hu-HU" sz="1900" b="1" dirty="0"/>
              <a:t>infrastruktúra</a:t>
            </a:r>
            <a:r>
              <a:rPr lang="hu-HU" sz="1900" dirty="0"/>
              <a:t> (települési beruházások a ZIKOP céljaival </a:t>
            </a:r>
            <a:r>
              <a:rPr lang="hu-HU" sz="1900" dirty="0" smtClean="0"/>
              <a:t>összhangban)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900" dirty="0" smtClean="0"/>
              <a:t>Csapadékvíz+szennyvíz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900" dirty="0" smtClean="0"/>
              <a:t>Éghajlatváltozás (</a:t>
            </a:r>
            <a:r>
              <a:rPr lang="hu-HU" sz="1900" dirty="0" err="1" smtClean="0"/>
              <a:t>hősziget</a:t>
            </a:r>
            <a:r>
              <a:rPr lang="hu-HU" sz="1900" dirty="0" smtClean="0"/>
              <a:t>, UV. </a:t>
            </a:r>
            <a:r>
              <a:rPr lang="hu-HU" sz="1900" dirty="0" err="1" smtClean="0"/>
              <a:t>stb</a:t>
            </a:r>
            <a:r>
              <a:rPr lang="hu-HU" sz="1900" dirty="0" smtClean="0"/>
              <a:t>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900" dirty="0" smtClean="0"/>
              <a:t>Levegőminőség, </a:t>
            </a:r>
            <a:r>
              <a:rPr lang="hu-HU" sz="1900" dirty="0" err="1"/>
              <a:t>b</a:t>
            </a:r>
            <a:r>
              <a:rPr lang="hu-HU" sz="1900" dirty="0" err="1" smtClean="0"/>
              <a:t>iodiverzitás</a:t>
            </a:r>
            <a:endParaRPr lang="hu-HU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900" b="1" dirty="0" smtClean="0"/>
              <a:t>Hulladékgazdálkodás</a:t>
            </a:r>
            <a:r>
              <a:rPr lang="hu-HU" sz="1900" dirty="0" smtClean="0"/>
              <a:t> </a:t>
            </a:r>
            <a:r>
              <a:rPr lang="hu-HU" sz="1900" dirty="0"/>
              <a:t>(új </a:t>
            </a:r>
            <a:r>
              <a:rPr lang="hu-HU" sz="1900" dirty="0" smtClean="0"/>
              <a:t>EU-s joganyag - SUP, 4 új frakció, szigorúbb határértékek), </a:t>
            </a:r>
            <a:r>
              <a:rPr lang="hu-HU" dirty="0" smtClean="0"/>
              <a:t>2021-től nem elszámolható: lerakó, égető, mechanikai biológiai előkezelő kapacitásbővítés</a:t>
            </a: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900" b="1" dirty="0"/>
              <a:t>Körforgásos gazdaság</a:t>
            </a:r>
            <a:r>
              <a:rPr lang="hu-HU" sz="1900" dirty="0"/>
              <a:t> </a:t>
            </a:r>
            <a:r>
              <a:rPr lang="hu-HU" sz="1900" dirty="0" smtClean="0"/>
              <a:t>(nagy és kisvállalkozások átállítása: horizontális ügyekkel indítunk, pl. ipari szimbiózis, megosztásos gazdaság, később célzott ágazati,ágazatközi programok)</a:t>
            </a:r>
            <a:endParaRPr lang="hu-HU" sz="1900" dirty="0"/>
          </a:p>
        </p:txBody>
      </p:sp>
      <p:pic>
        <p:nvPicPr>
          <p:cNvPr id="4" name="Picture 11" descr="Kapcsolódó ké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2300"/>
            <a:ext cx="1534092" cy="10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22300"/>
            <a:ext cx="1659672" cy="108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90" y="2996951"/>
            <a:ext cx="2173128" cy="93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45" y="2996952"/>
            <a:ext cx="2207206" cy="93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desktops01\gvvrdesktops01\DalnokyN.v2\Desktop\hull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7938"/>
            <a:ext cx="2985795" cy="157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67938"/>
            <a:ext cx="3203126" cy="157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20811"/>
            <a:ext cx="2448272" cy="16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ZIKOP </a:t>
            </a:r>
            <a:r>
              <a:rPr lang="hu-HU" dirty="0" smtClean="0"/>
              <a:t>3. </a:t>
            </a:r>
            <a:r>
              <a:rPr lang="hu-HU" dirty="0"/>
              <a:t>prioritás </a:t>
            </a:r>
            <a:r>
              <a:rPr lang="hu-HU" dirty="0" smtClean="0"/>
              <a:t>– Környezet- és természetvédelem</a:t>
            </a:r>
            <a:endParaRPr lang="hu-HU" dirty="0"/>
          </a:p>
        </p:txBody>
      </p:sp>
      <p:sp>
        <p:nvSpPr>
          <p:cNvPr id="3" name="Rectangle 2"/>
          <p:cNvSpPr/>
          <p:nvPr/>
        </p:nvSpPr>
        <p:spPr>
          <a:xfrm>
            <a:off x="-7667" y="126876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Kármentesítés</a:t>
            </a:r>
            <a:r>
              <a:rPr lang="hu-HU" sz="2000" dirty="0"/>
              <a:t> (</a:t>
            </a:r>
            <a:r>
              <a:rPr lang="hu-HU" sz="2000" dirty="0" smtClean="0"/>
              <a:t>barnamező előkészítése)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„Új” </a:t>
            </a:r>
            <a:r>
              <a:rPr lang="hu-HU" sz="2000" b="1" dirty="0"/>
              <a:t>szennyezők</a:t>
            </a:r>
            <a:r>
              <a:rPr lang="hu-HU" sz="2000" dirty="0"/>
              <a:t> </a:t>
            </a:r>
            <a:r>
              <a:rPr lang="hu-HU" sz="2000" dirty="0" smtClean="0"/>
              <a:t>(</a:t>
            </a:r>
            <a:r>
              <a:rPr lang="hu-HU" sz="2000" dirty="0" err="1" smtClean="0"/>
              <a:t>mikroműanyag</a:t>
            </a:r>
            <a:r>
              <a:rPr lang="hu-HU" sz="2000" dirty="0" smtClean="0"/>
              <a:t>, POP/”örökszennyezők”, pl. DDT)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Levegőminőség</a:t>
            </a:r>
            <a:r>
              <a:rPr lang="hu-HU" sz="2000" dirty="0"/>
              <a:t> (csak mérőműszerek</a:t>
            </a:r>
            <a:r>
              <a:rPr lang="hu-HU" sz="2000" dirty="0" smtClean="0"/>
              <a:t>) -  </a:t>
            </a:r>
            <a:r>
              <a:rPr lang="hu-HU" sz="2000" dirty="0"/>
              <a:t>Budapest, Pécs, </a:t>
            </a:r>
            <a:r>
              <a:rPr lang="hu-HU" sz="2000" dirty="0" smtClean="0"/>
              <a:t>Sajó-völgy, főleg lakossági fűtés és a közlekedés okozzák a szennyezést, évi 12-15.000 idő előtti haláleset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Környezetbarát </a:t>
            </a:r>
            <a:r>
              <a:rPr lang="hu-HU" sz="2000" b="1" dirty="0"/>
              <a:t>KKV-k</a:t>
            </a:r>
            <a:r>
              <a:rPr lang="hu-HU" sz="2000" dirty="0"/>
              <a:t> </a:t>
            </a:r>
            <a:r>
              <a:rPr lang="hu-HU" sz="2000" dirty="0" smtClean="0"/>
              <a:t>(pl. EMAS, </a:t>
            </a:r>
            <a:r>
              <a:rPr lang="hu-HU" sz="2000" dirty="0" err="1" smtClean="0"/>
              <a:t>ökodesign</a:t>
            </a:r>
            <a:r>
              <a:rPr lang="hu-HU" sz="2000" dirty="0" smtClean="0"/>
              <a:t>)</a:t>
            </a: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Természetvédelem </a:t>
            </a:r>
            <a:r>
              <a:rPr lang="hu-HU" sz="2000" dirty="0"/>
              <a:t>(külterületi zöld </a:t>
            </a:r>
            <a:r>
              <a:rPr lang="hu-HU" sz="2000" dirty="0" smtClean="0"/>
              <a:t>infrastruktúra)</a:t>
            </a:r>
            <a:endParaRPr lang="hu-HU" sz="2000" b="1" dirty="0"/>
          </a:p>
        </p:txBody>
      </p:sp>
      <p:pic>
        <p:nvPicPr>
          <p:cNvPr id="4" name="Kép 4" descr="\\gvvrcommon06\gvvrcommon06\VM_TVH\@KEHOP_2014-2020\TÖM2\2_MEGVALÓSÍTÁS\NATURA\PAF\PAF_munkakozi_1ver\mellekletek\PAF_N2K_nag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2736304" cy="186630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" name="Tartalom hely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8947"/>
            <a:ext cx="2458847" cy="142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7284"/>
              </p:ext>
            </p:extLst>
          </p:nvPr>
        </p:nvGraphicFramePr>
        <p:xfrm>
          <a:off x="5894668" y="4077072"/>
          <a:ext cx="3225154" cy="1732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313"/>
                <a:gridCol w="483801"/>
                <a:gridCol w="483801"/>
                <a:gridCol w="897239"/>
              </a:tblGrid>
              <a:tr h="331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dirty="0">
                          <a:effectLst/>
                        </a:rPr>
                        <a:t>Referencia év</a:t>
                      </a:r>
                      <a:r>
                        <a:rPr lang="en-US" sz="1100" dirty="0">
                          <a:effectLst/>
                        </a:rPr>
                        <a:t>: 2005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Cél</a:t>
                      </a:r>
                      <a:r>
                        <a:rPr lang="en-US" sz="1100">
                          <a:effectLst/>
                        </a:rPr>
                        <a:t> 2020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Cél</a:t>
                      </a:r>
                      <a:r>
                        <a:rPr lang="en-US" sz="1100">
                          <a:effectLst/>
                        </a:rPr>
                        <a:t> 2030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2018</a:t>
                      </a:r>
                      <a:r>
                        <a:rPr lang="hu-HU" sz="1100" dirty="0">
                          <a:effectLst/>
                        </a:rPr>
                        <a:t>. évi helyzet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8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b="1">
                          <a:effectLst/>
                        </a:rPr>
                        <a:t>kéndioxid</a:t>
                      </a:r>
                      <a:r>
                        <a:rPr lang="en-US" sz="1100" b="1">
                          <a:effectLst/>
                        </a:rPr>
                        <a:t> (SO</a:t>
                      </a:r>
                      <a:r>
                        <a:rPr lang="en-US" sz="1100" b="1" baseline="-25000">
                          <a:effectLst/>
                        </a:rPr>
                        <a:t>2</a:t>
                      </a:r>
                      <a:r>
                        <a:rPr lang="en-US" sz="1100" b="1">
                          <a:effectLst/>
                        </a:rPr>
                        <a:t>)</a:t>
                      </a:r>
                      <a:endParaRPr lang="hu-H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-46 %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717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-73%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717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-46,6%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71755" marT="9525" marB="0" anchor="ctr"/>
                </a:tc>
              </a:tr>
              <a:tr h="251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b="1" dirty="0">
                          <a:effectLst/>
                        </a:rPr>
                        <a:t>nitrogénoxid</a:t>
                      </a:r>
                      <a:r>
                        <a:rPr lang="en-US" sz="1100" b="1" dirty="0">
                          <a:effectLst/>
                        </a:rPr>
                        <a:t> (NO</a:t>
                      </a:r>
                      <a:r>
                        <a:rPr lang="en-US" sz="1100" b="1" baseline="-25000" dirty="0">
                          <a:effectLst/>
                        </a:rPr>
                        <a:t>x</a:t>
                      </a:r>
                      <a:r>
                        <a:rPr lang="en-US" sz="1100" b="1" dirty="0">
                          <a:effectLst/>
                        </a:rPr>
                        <a:t>)</a:t>
                      </a:r>
                      <a:endParaRPr lang="hu-H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-34%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717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-66%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717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-32%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71755" marT="9525" marB="0" anchor="ctr"/>
                </a:tc>
              </a:tr>
              <a:tr h="369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b="1">
                          <a:effectLst/>
                        </a:rPr>
                        <a:t>nem metán</a:t>
                      </a:r>
                      <a:r>
                        <a:rPr lang="en-US" sz="1100" b="1">
                          <a:effectLst/>
                        </a:rPr>
                        <a:t> VOC (NMVOC)</a:t>
                      </a:r>
                      <a:endParaRPr lang="hu-H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-30%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717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-58%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717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-29,7%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71755" marT="9525" marB="0" anchor="ctr"/>
                </a:tc>
              </a:tr>
              <a:tr h="199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am</a:t>
                      </a:r>
                      <a:r>
                        <a:rPr lang="hu-HU" sz="1100" b="1">
                          <a:effectLst/>
                        </a:rPr>
                        <a:t>ó</a:t>
                      </a:r>
                      <a:r>
                        <a:rPr lang="en-US" sz="1100" b="1">
                          <a:effectLst/>
                        </a:rPr>
                        <a:t>nia (NH</a:t>
                      </a:r>
                      <a:r>
                        <a:rPr lang="en-US" sz="1100" b="1" baseline="-25000">
                          <a:effectLst/>
                        </a:rPr>
                        <a:t>3</a:t>
                      </a:r>
                      <a:r>
                        <a:rPr lang="en-US" sz="1100" b="1">
                          <a:effectLst/>
                        </a:rPr>
                        <a:t>)</a:t>
                      </a:r>
                      <a:endParaRPr lang="hu-H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-10%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717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-32%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717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-1</a:t>
                      </a:r>
                      <a:r>
                        <a:rPr lang="hu-HU" sz="1100" dirty="0">
                          <a:effectLst/>
                        </a:rPr>
                        <a:t>,2</a:t>
                      </a:r>
                      <a:r>
                        <a:rPr lang="en-US" sz="1100" dirty="0">
                          <a:effectLst/>
                        </a:rPr>
                        <a:t>%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71755" marT="9525" marB="0" anchor="ctr"/>
                </a:tc>
              </a:tr>
              <a:tr h="28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b="1" dirty="0">
                          <a:effectLst/>
                        </a:rPr>
                        <a:t>szálló por</a:t>
                      </a:r>
                      <a:r>
                        <a:rPr lang="en-US" sz="1100" b="1" dirty="0">
                          <a:effectLst/>
                        </a:rPr>
                        <a:t> (PM</a:t>
                      </a:r>
                      <a:r>
                        <a:rPr lang="en-US" sz="1100" b="1" baseline="-25000" dirty="0">
                          <a:effectLst/>
                        </a:rPr>
                        <a:t>2</a:t>
                      </a:r>
                      <a:r>
                        <a:rPr lang="hu-HU" sz="1100" b="1" baseline="-25000" dirty="0">
                          <a:effectLst/>
                        </a:rPr>
                        <a:t>.</a:t>
                      </a:r>
                      <a:r>
                        <a:rPr lang="en-US" sz="1100" b="1" baseline="-25000" dirty="0">
                          <a:effectLst/>
                        </a:rPr>
                        <a:t>5</a:t>
                      </a:r>
                      <a:r>
                        <a:rPr lang="en-US" sz="1100" b="1" dirty="0">
                          <a:effectLst/>
                        </a:rPr>
                        <a:t>)</a:t>
                      </a:r>
                      <a:endParaRPr lang="hu-H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-13%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717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-55%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717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dirty="0">
                          <a:effectLst/>
                        </a:rPr>
                        <a:t>+3,8</a:t>
                      </a:r>
                      <a:r>
                        <a:rPr lang="en-US" sz="1100" dirty="0">
                          <a:effectLst/>
                        </a:rPr>
                        <a:t>%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71755" marT="9525" marB="0" anchor="ctr"/>
                </a:tc>
              </a:tr>
            </a:tbl>
          </a:graphicData>
        </a:graphic>
      </p:graphicFrame>
      <p:pic>
        <p:nvPicPr>
          <p:cNvPr id="2049" name="Picture 1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95" y="2036593"/>
            <a:ext cx="2304256" cy="140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71198"/>
            <a:ext cx="2289049" cy="139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32" y="5802312"/>
            <a:ext cx="936104" cy="10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33422"/>
            <a:ext cx="2536056" cy="19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gvvrdesktops01\gvvrdesktops01\DalnokyN.v2\Desktop\hul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26" y="5802312"/>
            <a:ext cx="1377696" cy="10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gvvrdesktops01\gvvrdesktops01\DalnokyN.v2\Desktop\hull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28" y="5802311"/>
            <a:ext cx="925872" cy="107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0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722</Words>
  <Application>Microsoft Office PowerPoint</Application>
  <PresentationFormat>On-screen Show (4:3)</PresentationFormat>
  <Paragraphs>187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1_Office-téma</vt:lpstr>
      <vt:lpstr>PowerPoint Presentation</vt:lpstr>
      <vt:lpstr>Régi-Új Operatív Programok+KAP/VP</vt:lpstr>
      <vt:lpstr>Újdonságok a ZIKOP felépítésében</vt:lpstr>
      <vt:lpstr>Milyen fontosabb új témákkal bővül a ZIKOP?</vt:lpstr>
      <vt:lpstr>Milyen fontosabb új témákkal bővül a ZIKOP?</vt:lpstr>
      <vt:lpstr>ZIKOP prioritások és beruházási területek</vt:lpstr>
      <vt:lpstr>ZIKOP 1. prioritás - Vízgazdálkodás és katasztrófakockázat csökkentés</vt:lpstr>
      <vt:lpstr>ZIKOP 2. prioritás – Körforgásos gazdasági rendszerek és fenntarhatóság</vt:lpstr>
      <vt:lpstr>ZIKOP 3. prioritás – Környezet- és természetvédelem</vt:lpstr>
      <vt:lpstr>ZIKOP 4. prioritás – Megújuló energiagazdaság</vt:lpstr>
      <vt:lpstr>SRSP projekt – Települési zöld-kék infrastruktúra</vt:lpstr>
      <vt:lpstr>ZI hasznos linkek</vt:lpstr>
      <vt:lpstr>ZI a gyakorlatban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operatív program 2019. évi módosítása</dc:title>
  <dc:creator>Arany Alexandra Dóra</dc:creator>
  <cp:lastModifiedBy>Dálnoky Noémi</cp:lastModifiedBy>
  <cp:revision>205</cp:revision>
  <cp:lastPrinted>2020-09-21T07:47:58Z</cp:lastPrinted>
  <dcterms:created xsi:type="dcterms:W3CDTF">2019-10-22T14:41:46Z</dcterms:created>
  <dcterms:modified xsi:type="dcterms:W3CDTF">2020-12-03T10:54:55Z</dcterms:modified>
</cp:coreProperties>
</file>